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4"/>
  </p:handoutMasterIdLst>
  <p:sldIdLst>
    <p:sldId id="256" r:id="rId2"/>
    <p:sldId id="283" r:id="rId3"/>
    <p:sldId id="296" r:id="rId4"/>
    <p:sldId id="337" r:id="rId5"/>
    <p:sldId id="372" r:id="rId6"/>
    <p:sldId id="373" r:id="rId7"/>
    <p:sldId id="297" r:id="rId8"/>
    <p:sldId id="298" r:id="rId9"/>
    <p:sldId id="346" r:id="rId10"/>
    <p:sldId id="300" r:id="rId11"/>
    <p:sldId id="301" r:id="rId12"/>
    <p:sldId id="302" r:id="rId13"/>
    <p:sldId id="284" r:id="rId14"/>
    <p:sldId id="347" r:id="rId15"/>
    <p:sldId id="270" r:id="rId16"/>
    <p:sldId id="271" r:id="rId17"/>
    <p:sldId id="272" r:id="rId18"/>
    <p:sldId id="361" r:id="rId19"/>
    <p:sldId id="324" r:id="rId20"/>
    <p:sldId id="362" r:id="rId21"/>
    <p:sldId id="285" r:id="rId22"/>
    <p:sldId id="274" r:id="rId23"/>
    <p:sldId id="338" r:id="rId24"/>
    <p:sldId id="275" r:id="rId25"/>
    <p:sldId id="277" r:id="rId26"/>
    <p:sldId id="278" r:id="rId27"/>
    <p:sldId id="339" r:id="rId28"/>
    <p:sldId id="279" r:id="rId29"/>
    <p:sldId id="281" r:id="rId30"/>
    <p:sldId id="356" r:id="rId31"/>
    <p:sldId id="282" r:id="rId32"/>
    <p:sldId id="374" r:id="rId33"/>
    <p:sldId id="375" r:id="rId34"/>
    <p:sldId id="286" r:id="rId35"/>
    <p:sldId id="287" r:id="rId36"/>
    <p:sldId id="288" r:id="rId37"/>
    <p:sldId id="289" r:id="rId38"/>
    <p:sldId id="377" r:id="rId39"/>
    <p:sldId id="319" r:id="rId40"/>
    <p:sldId id="291" r:id="rId41"/>
    <p:sldId id="292" r:id="rId42"/>
    <p:sldId id="363" r:id="rId43"/>
    <p:sldId id="365" r:id="rId44"/>
    <p:sldId id="364" r:id="rId45"/>
    <p:sldId id="366" r:id="rId46"/>
    <p:sldId id="367" r:id="rId47"/>
    <p:sldId id="293" r:id="rId48"/>
    <p:sldId id="306" r:id="rId49"/>
    <p:sldId id="307" r:id="rId50"/>
    <p:sldId id="308" r:id="rId51"/>
    <p:sldId id="309" r:id="rId52"/>
    <p:sldId id="371" r:id="rId53"/>
    <p:sldId id="370" r:id="rId54"/>
    <p:sldId id="320" r:id="rId55"/>
    <p:sldId id="305" r:id="rId56"/>
    <p:sldId id="311" r:id="rId57"/>
    <p:sldId id="312" r:id="rId58"/>
    <p:sldId id="313" r:id="rId59"/>
    <p:sldId id="357" r:id="rId60"/>
    <p:sldId id="326" r:id="rId61"/>
    <p:sldId id="327" r:id="rId62"/>
    <p:sldId id="328" r:id="rId63"/>
    <p:sldId id="329" r:id="rId64"/>
    <p:sldId id="331" r:id="rId65"/>
    <p:sldId id="332" r:id="rId66"/>
    <p:sldId id="333" r:id="rId67"/>
    <p:sldId id="334" r:id="rId68"/>
    <p:sldId id="335" r:id="rId69"/>
    <p:sldId id="336" r:id="rId70"/>
    <p:sldId id="314" r:id="rId71"/>
    <p:sldId id="322" r:id="rId72"/>
    <p:sldId id="321" r:id="rId73"/>
  </p:sldIdLst>
  <p:sldSz cx="9144000" cy="6858000" type="screen4x3"/>
  <p:notesSz cx="709612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43" autoAdjust="0"/>
  </p:normalViewPr>
  <p:slideViewPr>
    <p:cSldViewPr>
      <p:cViewPr varScale="1">
        <p:scale>
          <a:sx n="90" d="100"/>
          <a:sy n="90" d="100"/>
        </p:scale>
        <p:origin x="1744" y="200"/>
      </p:cViewPr>
      <p:guideLst>
        <p:guide orient="horz" pos="2160"/>
        <p:guide pos="2880"/>
      </p:guideLst>
    </p:cSldViewPr>
  </p:slideViewPr>
  <p:outlineViewPr>
    <p:cViewPr>
      <p:scale>
        <a:sx n="33" d="100"/>
        <a:sy n="33" d="100"/>
      </p:scale>
      <p:origin x="48" y="125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handoutMaster" Target="handoutMasters/handoutMaster1.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469106"/>
          </a:xfrm>
          <a:prstGeom prst="rect">
            <a:avLst/>
          </a:prstGeom>
        </p:spPr>
        <p:txBody>
          <a:bodyPr vert="horz" lIns="94153" tIns="47076" rIns="94153" bIns="47076" rtlCol="0"/>
          <a:lstStyle>
            <a:lvl1pPr algn="l">
              <a:defRPr sz="1200"/>
            </a:lvl1pPr>
          </a:lstStyle>
          <a:p>
            <a:endParaRPr lang="en-US"/>
          </a:p>
        </p:txBody>
      </p:sp>
      <p:sp>
        <p:nvSpPr>
          <p:cNvPr id="3" name="Date Placeholder 2"/>
          <p:cNvSpPr>
            <a:spLocks noGrp="1"/>
          </p:cNvSpPr>
          <p:nvPr>
            <p:ph type="dt" sz="quarter" idx="1"/>
          </p:nvPr>
        </p:nvSpPr>
        <p:spPr>
          <a:xfrm>
            <a:off x="4019496" y="0"/>
            <a:ext cx="3074988" cy="469106"/>
          </a:xfrm>
          <a:prstGeom prst="rect">
            <a:avLst/>
          </a:prstGeom>
        </p:spPr>
        <p:txBody>
          <a:bodyPr vert="horz" lIns="94153" tIns="47076" rIns="94153" bIns="47076" rtlCol="0"/>
          <a:lstStyle>
            <a:lvl1pPr algn="r">
              <a:defRPr sz="1200"/>
            </a:lvl1pPr>
          </a:lstStyle>
          <a:p>
            <a:fld id="{21E9C9AE-439B-41F0-B451-38228BD7208F}" type="datetimeFigureOut">
              <a:rPr lang="en-US" smtClean="0"/>
              <a:pPr/>
              <a:t>10/8/18</a:t>
            </a:fld>
            <a:endParaRPr lang="en-US"/>
          </a:p>
        </p:txBody>
      </p:sp>
      <p:sp>
        <p:nvSpPr>
          <p:cNvPr id="4" name="Footer Placeholder 3"/>
          <p:cNvSpPr>
            <a:spLocks noGrp="1"/>
          </p:cNvSpPr>
          <p:nvPr>
            <p:ph type="ftr" sz="quarter" idx="2"/>
          </p:nvPr>
        </p:nvSpPr>
        <p:spPr>
          <a:xfrm>
            <a:off x="0" y="8911391"/>
            <a:ext cx="3074988" cy="469106"/>
          </a:xfrm>
          <a:prstGeom prst="rect">
            <a:avLst/>
          </a:prstGeom>
        </p:spPr>
        <p:txBody>
          <a:bodyPr vert="horz" lIns="94153" tIns="47076" rIns="94153" bIns="47076" rtlCol="0" anchor="b"/>
          <a:lstStyle>
            <a:lvl1pPr algn="l">
              <a:defRPr sz="1200"/>
            </a:lvl1pPr>
          </a:lstStyle>
          <a:p>
            <a:endParaRPr lang="en-US"/>
          </a:p>
        </p:txBody>
      </p:sp>
      <p:sp>
        <p:nvSpPr>
          <p:cNvPr id="5" name="Slide Number Placeholder 4"/>
          <p:cNvSpPr>
            <a:spLocks noGrp="1"/>
          </p:cNvSpPr>
          <p:nvPr>
            <p:ph type="sldNum" sz="quarter" idx="3"/>
          </p:nvPr>
        </p:nvSpPr>
        <p:spPr>
          <a:xfrm>
            <a:off x="4019496" y="8911391"/>
            <a:ext cx="3074988" cy="469106"/>
          </a:xfrm>
          <a:prstGeom prst="rect">
            <a:avLst/>
          </a:prstGeom>
        </p:spPr>
        <p:txBody>
          <a:bodyPr vert="horz" lIns="94153" tIns="47076" rIns="94153" bIns="47076" rtlCol="0" anchor="b"/>
          <a:lstStyle>
            <a:lvl1pPr algn="r">
              <a:defRPr sz="1200"/>
            </a:lvl1pPr>
          </a:lstStyle>
          <a:p>
            <a:fld id="{668A374D-89A9-4880-B495-6FA80A26EBD0}" type="slidenum">
              <a:rPr lang="en-US" smtClean="0"/>
              <a:pPr/>
              <a:t>‹#›</a:t>
            </a:fld>
            <a:endParaRPr lang="en-US"/>
          </a:p>
        </p:txBody>
      </p:sp>
    </p:spTree>
    <p:extLst>
      <p:ext uri="{BB962C8B-B14F-4D97-AF65-F5344CB8AC3E}">
        <p14:creationId xmlns:p14="http://schemas.microsoft.com/office/powerpoint/2010/main" val="3660647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FF0F8D-61EA-4B68-B200-0C9B60BAEDD4}"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F0F8D-61EA-4B68-B200-0C9B60BAEDD4}"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F0F8D-61EA-4B68-B200-0C9B60BAEDD4}"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F0F8D-61EA-4B68-B200-0C9B60BAEDD4}"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F0F8D-61EA-4B68-B200-0C9B60BAEDD4}" type="datetimeFigureOut">
              <a:rPr lang="en-US" smtClean="0"/>
              <a:pPr/>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F0F8D-61EA-4B68-B200-0C9B60BAEDD4}" type="datetimeFigureOut">
              <a:rPr lang="en-US" smtClean="0"/>
              <a:pPr/>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FF0F8D-61EA-4B68-B200-0C9B60BAEDD4}" type="datetimeFigureOut">
              <a:rPr lang="en-US" smtClean="0"/>
              <a:pPr/>
              <a:t>10/8/18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F0F8D-61EA-4B68-B200-0C9B60BAEDD4}" type="datetimeFigureOut">
              <a:rPr lang="en-US" smtClean="0"/>
              <a:pPr/>
              <a:t>10/8/18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F0F8D-61EA-4B68-B200-0C9B60BAEDD4}" type="datetimeFigureOut">
              <a:rPr lang="en-US" smtClean="0"/>
              <a:pPr/>
              <a:t>10/8/18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F0F8D-61EA-4B68-B200-0C9B60BAEDD4}" type="datetimeFigureOut">
              <a:rPr lang="en-US" smtClean="0"/>
              <a:pPr/>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F0F8D-61EA-4B68-B200-0C9B60BAEDD4}" type="datetimeFigureOut">
              <a:rPr lang="en-US" smtClean="0"/>
              <a:pPr/>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A2E84-190D-4D36-8D8F-7884A42CB6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F0F8D-61EA-4B68-B200-0C9B60BAEDD4}" type="datetimeFigureOut">
              <a:rPr lang="en-US" smtClean="0"/>
              <a:pPr/>
              <a:t>10/8/18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2E84-190D-4D36-8D8F-7884A42CB6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tOEnTiAZl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wGsiUPeBD4" TargetMode="External"/><Relationship Id="rId3" Type="http://schemas.openxmlformats.org/officeDocument/2006/relationships/hyperlink" Target="https://www.youtube.com/watch?v=j2uWp8WpGw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_mD-ia6ng0A" TargetMode="Externa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youtube.com/watch?v=fmxi3HvK2Js&amp;feature=relat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www.esa.int/spaceinvideos/Videos/2014/08/Philae_s_mission_at_comet_67P" TargetMode="External"/><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hyperlink" Target="http://www.esa.int/Education/Teach_with_Rosetta/Paxi_animation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 Id="rId3" Type="http://schemas.openxmlformats.org/officeDocument/2006/relationships/image" Target="../media/image4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tro.unl.edu/classaction/animations/coordsmotion/altazimuth.html" TargetMode="External"/><Relationship Id="rId3" Type="http://schemas.openxmlformats.org/officeDocument/2006/relationships/image" Target="../media/image4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bg1"/>
                </a:solidFill>
              </a:rPr>
              <a:t>Human Understanding of both Earth and Space has Changed Over Time</a:t>
            </a:r>
            <a:endParaRPr lang="en-US" dirty="0">
              <a:solidFill>
                <a:schemeClr val="bg1"/>
              </a:solidFill>
            </a:endParaRPr>
          </a:p>
        </p:txBody>
      </p:sp>
      <p:sp>
        <p:nvSpPr>
          <p:cNvPr id="3" name="Subtitle 2"/>
          <p:cNvSpPr>
            <a:spLocks noGrp="1"/>
          </p:cNvSpPr>
          <p:nvPr>
            <p:ph type="subTitle" idx="1"/>
          </p:nvPr>
        </p:nvSpPr>
        <p:spPr/>
        <p:txBody>
          <a:bodyPr>
            <a:normAutofit/>
          </a:bodyPr>
          <a:lstStyle/>
          <a:p>
            <a:r>
              <a:rPr lang="en-US" dirty="0" smtClean="0"/>
              <a:t>Unit E: Topic One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Geo</a:t>
            </a:r>
            <a:r>
              <a:rPr lang="en-US" dirty="0" smtClean="0">
                <a:solidFill>
                  <a:schemeClr val="bg1">
                    <a:lumMod val="95000"/>
                  </a:schemeClr>
                </a:solidFill>
              </a:rPr>
              <a:t>centric vs. </a:t>
            </a:r>
            <a:r>
              <a:rPr lang="en-US" dirty="0" smtClean="0">
                <a:solidFill>
                  <a:srgbClr val="FFC000"/>
                </a:solidFill>
              </a:rPr>
              <a:t>Helio</a:t>
            </a:r>
            <a:r>
              <a:rPr lang="en-US" dirty="0" smtClean="0">
                <a:solidFill>
                  <a:schemeClr val="bg1">
                    <a:lumMod val="95000"/>
                  </a:schemeClr>
                </a:solidFill>
              </a:rPr>
              <a:t>centric</a:t>
            </a:r>
            <a:endParaRPr lang="en-US" dirty="0">
              <a:solidFill>
                <a:schemeClr val="bg1">
                  <a:lumMod val="95000"/>
                </a:schemeClr>
              </a:solidFill>
            </a:endParaRPr>
          </a:p>
        </p:txBody>
      </p:sp>
      <p:sp>
        <p:nvSpPr>
          <p:cNvPr id="3" name="Content Placeholder 2"/>
          <p:cNvSpPr>
            <a:spLocks noGrp="1"/>
          </p:cNvSpPr>
          <p:nvPr>
            <p:ph idx="1"/>
          </p:nvPr>
        </p:nvSpPr>
        <p:spPr/>
        <p:txBody>
          <a:bodyPr/>
          <a:lstStyle/>
          <a:p>
            <a:r>
              <a:rPr lang="en-US" dirty="0" smtClean="0">
                <a:solidFill>
                  <a:schemeClr val="bg1">
                    <a:lumMod val="95000"/>
                  </a:schemeClr>
                </a:solidFill>
              </a:rPr>
              <a:t>These two models of how the planets moved in space evolved over time. </a:t>
            </a:r>
          </a:p>
          <a:p>
            <a:endParaRPr lang="en-US" dirty="0" smtClean="0">
              <a:solidFill>
                <a:schemeClr val="bg1">
                  <a:lumMod val="95000"/>
                </a:schemeClr>
              </a:solidFill>
            </a:endParaRPr>
          </a:p>
          <a:p>
            <a:r>
              <a:rPr lang="en-US" dirty="0" smtClean="0">
                <a:solidFill>
                  <a:schemeClr val="bg1">
                    <a:lumMod val="95000"/>
                  </a:schemeClr>
                </a:solidFill>
              </a:rPr>
              <a:t>The role of observation guided scientific understanding of space.</a:t>
            </a:r>
          </a:p>
          <a:p>
            <a:endParaRPr lang="en-US" dirty="0">
              <a:solidFill>
                <a:schemeClr val="bg1">
                  <a:lumMod val="95000"/>
                </a:schemeClr>
              </a:solidFill>
            </a:endParaRPr>
          </a:p>
          <a:p>
            <a:pPr>
              <a:buNone/>
            </a:pPr>
            <a:r>
              <a:rPr lang="en-US" dirty="0" smtClean="0">
                <a:solidFill>
                  <a:schemeClr val="bg1">
                    <a:lumMod val="95000"/>
                  </a:schemeClr>
                </a:solidFill>
                <a:hlinkClick r:id="rId2"/>
              </a:rPr>
              <a:t>https://www.youtube.com/watch?v=UtOEnTiAZlU</a:t>
            </a:r>
            <a:r>
              <a:rPr lang="en-US" dirty="0" smtClean="0">
                <a:solidFill>
                  <a:schemeClr val="bg1">
                    <a:lumMod val="95000"/>
                  </a:schemeClr>
                </a:solidFill>
              </a:rPr>
              <a:t>       (9 min)</a:t>
            </a:r>
          </a:p>
          <a:p>
            <a:endParaRPr lang="en-US" dirty="0" smtClean="0">
              <a:solidFill>
                <a:schemeClr val="bg1">
                  <a:lumMod val="95000"/>
                </a:schemeClr>
              </a:solidFill>
            </a:endParaRPr>
          </a:p>
          <a:p>
            <a:endParaRPr lang="en-US" dirty="0">
              <a:solidFill>
                <a:schemeClr val="bg1">
                  <a:lumMod val="95000"/>
                </a:schemeClr>
              </a:solidFill>
            </a:endParaRPr>
          </a:p>
          <a:p>
            <a:endParaRPr lang="en-US" dirty="0" smtClean="0">
              <a:solidFill>
                <a:schemeClr val="bg1">
                  <a:lumMod val="95000"/>
                </a:schemeClr>
              </a:solidFill>
            </a:endParaRPr>
          </a:p>
          <a:p>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Geo</a:t>
            </a:r>
            <a:r>
              <a:rPr lang="en-US" dirty="0" smtClean="0">
                <a:solidFill>
                  <a:schemeClr val="bg1">
                    <a:lumMod val="95000"/>
                  </a:schemeClr>
                </a:solidFill>
              </a:rPr>
              <a:t>centric</a:t>
            </a:r>
            <a:endParaRPr lang="en-US" dirty="0">
              <a:solidFill>
                <a:schemeClr val="bg1">
                  <a:lumMod val="95000"/>
                </a:schemeClr>
              </a:solidFill>
            </a:endParaRPr>
          </a:p>
        </p:txBody>
      </p:sp>
      <p:sp>
        <p:nvSpPr>
          <p:cNvPr id="3" name="Content Placeholder 2"/>
          <p:cNvSpPr>
            <a:spLocks noGrp="1"/>
          </p:cNvSpPr>
          <p:nvPr>
            <p:ph idx="1"/>
          </p:nvPr>
        </p:nvSpPr>
        <p:spPr>
          <a:xfrm>
            <a:off x="457200" y="1600200"/>
            <a:ext cx="5842992" cy="5069160"/>
          </a:xfrm>
        </p:spPr>
        <p:txBody>
          <a:bodyPr>
            <a:normAutofit fontScale="92500" lnSpcReduction="20000"/>
          </a:bodyPr>
          <a:lstStyle/>
          <a:p>
            <a:r>
              <a:rPr lang="en-US" dirty="0" smtClean="0">
                <a:solidFill>
                  <a:schemeClr val="bg1">
                    <a:lumMod val="95000"/>
                  </a:schemeClr>
                </a:solidFill>
              </a:rPr>
              <a:t>Proposed by </a:t>
            </a:r>
            <a:r>
              <a:rPr lang="en-US" dirty="0" smtClean="0">
                <a:solidFill>
                  <a:schemeClr val="accent1"/>
                </a:solidFill>
              </a:rPr>
              <a:t>Aristotle</a:t>
            </a:r>
          </a:p>
          <a:p>
            <a:r>
              <a:rPr lang="en-US" dirty="0" smtClean="0">
                <a:solidFill>
                  <a:schemeClr val="bg1">
                    <a:lumMod val="95000"/>
                  </a:schemeClr>
                </a:solidFill>
              </a:rPr>
              <a:t>Assisted by the geometry of Pythagoras and Euclid</a:t>
            </a:r>
          </a:p>
          <a:p>
            <a:r>
              <a:rPr lang="en-US" dirty="0" smtClean="0">
                <a:solidFill>
                  <a:schemeClr val="bg1">
                    <a:lumMod val="95000"/>
                  </a:schemeClr>
                </a:solidFill>
              </a:rPr>
              <a:t>Planets revolved </a:t>
            </a:r>
            <a:r>
              <a:rPr lang="en-US" dirty="0" smtClean="0">
                <a:solidFill>
                  <a:schemeClr val="accent1"/>
                </a:solidFill>
              </a:rPr>
              <a:t>around Earth</a:t>
            </a:r>
          </a:p>
          <a:p>
            <a:r>
              <a:rPr lang="en-US" dirty="0" smtClean="0">
                <a:solidFill>
                  <a:schemeClr val="bg1">
                    <a:lumMod val="95000"/>
                  </a:schemeClr>
                </a:solidFill>
              </a:rPr>
              <a:t>The stars stayed stationary as if glued to a ceiling</a:t>
            </a:r>
          </a:p>
          <a:p>
            <a:r>
              <a:rPr lang="en-US" dirty="0" smtClean="0">
                <a:solidFill>
                  <a:schemeClr val="bg1">
                    <a:lumMod val="95000"/>
                  </a:schemeClr>
                </a:solidFill>
              </a:rPr>
              <a:t>This was agreed upon for about 2000yrs.</a:t>
            </a:r>
          </a:p>
          <a:p>
            <a:r>
              <a:rPr lang="en-US" dirty="0" smtClean="0">
                <a:solidFill>
                  <a:schemeClr val="bg1">
                    <a:lumMod val="95000"/>
                  </a:schemeClr>
                </a:solidFill>
              </a:rPr>
              <a:t>This model couldn’t explain why some planets seemed to reverse direction </a:t>
            </a:r>
          </a:p>
        </p:txBody>
      </p:sp>
      <p:pic>
        <p:nvPicPr>
          <p:cNvPr id="10242" name="Picture 2" descr="http://4.bp.blogspot.com/_go3znQS7B3o/StLtGXuWDYI/AAAAAAAAAEU/7XzZ5quec1c/s320/geocentric.gif"/>
          <p:cNvPicPr>
            <a:picLocks noChangeAspect="1" noChangeArrowheads="1"/>
          </p:cNvPicPr>
          <p:nvPr/>
        </p:nvPicPr>
        <p:blipFill>
          <a:blip r:embed="rId2" cstate="print"/>
          <a:srcRect/>
          <a:stretch>
            <a:fillRect/>
          </a:stretch>
        </p:blipFill>
        <p:spPr bwMode="auto">
          <a:xfrm>
            <a:off x="6300192" y="1988840"/>
            <a:ext cx="2680320" cy="36694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Helio</a:t>
            </a:r>
            <a:r>
              <a:rPr lang="en-US" dirty="0" smtClean="0">
                <a:solidFill>
                  <a:schemeClr val="bg1">
                    <a:lumMod val="95000"/>
                  </a:schemeClr>
                </a:solidFill>
              </a:rPr>
              <a:t>centric</a:t>
            </a:r>
            <a:endParaRPr lang="en-US" dirty="0">
              <a:solidFill>
                <a:schemeClr val="bg1">
                  <a:lumMod val="95000"/>
                </a:schemeClr>
              </a:solidFill>
            </a:endParaRPr>
          </a:p>
        </p:txBody>
      </p:sp>
      <p:sp>
        <p:nvSpPr>
          <p:cNvPr id="3" name="Content Placeholder 2"/>
          <p:cNvSpPr>
            <a:spLocks noGrp="1"/>
          </p:cNvSpPr>
          <p:nvPr>
            <p:ph idx="1"/>
          </p:nvPr>
        </p:nvSpPr>
        <p:spPr>
          <a:xfrm>
            <a:off x="2796952" y="1556792"/>
            <a:ext cx="6347048" cy="4525963"/>
          </a:xfrm>
        </p:spPr>
        <p:txBody>
          <a:bodyPr/>
          <a:lstStyle/>
          <a:p>
            <a:r>
              <a:rPr lang="en-US" dirty="0" smtClean="0">
                <a:solidFill>
                  <a:schemeClr val="bg1">
                    <a:lumMod val="95000"/>
                  </a:schemeClr>
                </a:solidFill>
              </a:rPr>
              <a:t>Proposed by </a:t>
            </a:r>
            <a:r>
              <a:rPr lang="en-US" dirty="0" smtClean="0">
                <a:solidFill>
                  <a:srgbClr val="FFC000"/>
                </a:solidFill>
              </a:rPr>
              <a:t>Copernicus</a:t>
            </a:r>
          </a:p>
          <a:p>
            <a:r>
              <a:rPr lang="en-US" dirty="0" smtClean="0">
                <a:solidFill>
                  <a:srgbClr val="FFC000"/>
                </a:solidFill>
              </a:rPr>
              <a:t>Planets revolved around the sun</a:t>
            </a:r>
            <a:endParaRPr lang="en-US" dirty="0" smtClean="0">
              <a:solidFill>
                <a:schemeClr val="bg1"/>
              </a:solidFill>
            </a:endParaRPr>
          </a:p>
          <a:p>
            <a:r>
              <a:rPr lang="en-US" dirty="0" smtClean="0">
                <a:solidFill>
                  <a:schemeClr val="bg1">
                    <a:lumMod val="95000"/>
                  </a:schemeClr>
                </a:solidFill>
              </a:rPr>
              <a:t>Later on, </a:t>
            </a:r>
            <a:r>
              <a:rPr lang="en-US" b="1" dirty="0" smtClean="0">
                <a:solidFill>
                  <a:schemeClr val="accent3">
                    <a:lumMod val="75000"/>
                  </a:schemeClr>
                </a:solidFill>
              </a:rPr>
              <a:t>Galileo</a:t>
            </a:r>
            <a:r>
              <a:rPr lang="en-US" dirty="0" smtClean="0">
                <a:solidFill>
                  <a:schemeClr val="bg1">
                    <a:lumMod val="95000"/>
                  </a:schemeClr>
                </a:solidFill>
              </a:rPr>
              <a:t> and </a:t>
            </a:r>
            <a:r>
              <a:rPr lang="en-US" b="1" dirty="0" err="1" smtClean="0">
                <a:solidFill>
                  <a:schemeClr val="accent3">
                    <a:lumMod val="75000"/>
                  </a:schemeClr>
                </a:solidFill>
              </a:rPr>
              <a:t>Kepler</a:t>
            </a:r>
            <a:r>
              <a:rPr lang="en-US" b="1" dirty="0" smtClean="0">
                <a:solidFill>
                  <a:schemeClr val="accent3">
                    <a:lumMod val="75000"/>
                  </a:schemeClr>
                </a:solidFill>
              </a:rPr>
              <a:t> </a:t>
            </a:r>
            <a:r>
              <a:rPr lang="en-US" dirty="0" smtClean="0">
                <a:solidFill>
                  <a:schemeClr val="bg1">
                    <a:lumMod val="95000"/>
                  </a:schemeClr>
                </a:solidFill>
              </a:rPr>
              <a:t>determined that the revolution around the sun was an </a:t>
            </a:r>
            <a:r>
              <a:rPr lang="en-US" b="1" dirty="0" smtClean="0">
                <a:solidFill>
                  <a:schemeClr val="accent3">
                    <a:lumMod val="75000"/>
                  </a:schemeClr>
                </a:solidFill>
              </a:rPr>
              <a:t>elliptical </a:t>
            </a:r>
            <a:r>
              <a:rPr lang="en-US" dirty="0" smtClean="0">
                <a:solidFill>
                  <a:schemeClr val="bg1">
                    <a:lumMod val="95000"/>
                  </a:schemeClr>
                </a:solidFill>
              </a:rPr>
              <a:t>pattern, not circular.</a:t>
            </a:r>
            <a:endParaRPr lang="en-US" dirty="0">
              <a:solidFill>
                <a:schemeClr val="bg1">
                  <a:lumMod val="95000"/>
                </a:schemeClr>
              </a:solidFill>
            </a:endParaRPr>
          </a:p>
        </p:txBody>
      </p:sp>
      <p:pic>
        <p:nvPicPr>
          <p:cNvPr id="9218" name="Picture 2" descr="http://amazing-space.stsci.edu/resources/explorations/groundup/lesson/basics/g37/graphics/g37_copernicus.gif"/>
          <p:cNvPicPr>
            <a:picLocks noChangeAspect="1" noChangeArrowheads="1"/>
          </p:cNvPicPr>
          <p:nvPr/>
        </p:nvPicPr>
        <p:blipFill>
          <a:blip r:embed="rId2" cstate="print"/>
          <a:srcRect/>
          <a:stretch>
            <a:fillRect/>
          </a:stretch>
        </p:blipFill>
        <p:spPr bwMode="auto">
          <a:xfrm>
            <a:off x="179512" y="1706881"/>
            <a:ext cx="2376264" cy="33783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1.2 Discovery Through Technology</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9745"/>
          </a:xfrm>
        </p:spPr>
        <p:txBody>
          <a:bodyPr/>
          <a:lstStyle/>
          <a:p>
            <a:r>
              <a:rPr lang="en-US" dirty="0">
                <a:solidFill>
                  <a:schemeClr val="bg1"/>
                </a:solidFill>
              </a:rPr>
              <a:t>The Astronomer’s Tools</a:t>
            </a:r>
            <a:endParaRPr lang="en-CA" dirty="0"/>
          </a:p>
        </p:txBody>
      </p:sp>
      <p:sp>
        <p:nvSpPr>
          <p:cNvPr id="3" name="Content Placeholder 2"/>
          <p:cNvSpPr>
            <a:spLocks noGrp="1"/>
          </p:cNvSpPr>
          <p:nvPr>
            <p:ph idx="1"/>
          </p:nvPr>
        </p:nvSpPr>
        <p:spPr/>
        <p:txBody>
          <a:bodyPr>
            <a:normAutofit/>
          </a:bodyPr>
          <a:lstStyle/>
          <a:p>
            <a:pPr lvl="6"/>
            <a:r>
              <a:rPr lang="en-US" sz="3200" b="1" u="sng" dirty="0">
                <a:solidFill>
                  <a:srgbClr val="C00000"/>
                </a:solidFill>
              </a:rPr>
              <a:t>Quadrant</a:t>
            </a:r>
            <a:r>
              <a:rPr lang="en-US" sz="3200" dirty="0">
                <a:solidFill>
                  <a:schemeClr val="bg1"/>
                </a:solidFill>
              </a:rPr>
              <a:t>: </a:t>
            </a:r>
            <a:endParaRPr lang="en-US" sz="3200" dirty="0" smtClean="0">
              <a:solidFill>
                <a:schemeClr val="bg1"/>
              </a:solidFill>
            </a:endParaRPr>
          </a:p>
          <a:p>
            <a:pPr marL="2743200" lvl="6" indent="0">
              <a:buNone/>
            </a:pPr>
            <a:r>
              <a:rPr lang="en-US" sz="3200" dirty="0" smtClean="0">
                <a:solidFill>
                  <a:schemeClr val="bg1"/>
                </a:solidFill>
              </a:rPr>
              <a:t>Measures </a:t>
            </a:r>
            <a:r>
              <a:rPr lang="en-US" sz="3200" dirty="0">
                <a:solidFill>
                  <a:schemeClr val="bg1"/>
                </a:solidFill>
              </a:rPr>
              <a:t>a </a:t>
            </a:r>
            <a:r>
              <a:rPr lang="en-US" sz="3200" dirty="0" smtClean="0">
                <a:solidFill>
                  <a:schemeClr val="bg1"/>
                </a:solidFill>
              </a:rPr>
              <a:t>star’s</a:t>
            </a:r>
          </a:p>
          <a:p>
            <a:pPr marL="2743200" lvl="6" indent="0">
              <a:buNone/>
            </a:pPr>
            <a:r>
              <a:rPr lang="en-US" sz="3200" dirty="0" smtClean="0">
                <a:solidFill>
                  <a:schemeClr val="bg1"/>
                </a:solidFill>
              </a:rPr>
              <a:t> </a:t>
            </a:r>
            <a:r>
              <a:rPr lang="en-US" sz="3200" dirty="0">
                <a:solidFill>
                  <a:schemeClr val="bg1"/>
                </a:solidFill>
              </a:rPr>
              <a:t>height above </a:t>
            </a:r>
            <a:r>
              <a:rPr lang="en-US" sz="3200" dirty="0" smtClean="0">
                <a:solidFill>
                  <a:schemeClr val="bg1"/>
                </a:solidFill>
              </a:rPr>
              <a:t>the</a:t>
            </a:r>
          </a:p>
          <a:p>
            <a:pPr marL="2743200" lvl="6" indent="0">
              <a:buNone/>
            </a:pPr>
            <a:r>
              <a:rPr lang="en-US" sz="3200" dirty="0" smtClean="0">
                <a:solidFill>
                  <a:schemeClr val="bg1"/>
                </a:solidFill>
              </a:rPr>
              <a:t> horizon</a:t>
            </a:r>
          </a:p>
          <a:p>
            <a:r>
              <a:rPr lang="en-US" b="1" u="sng" dirty="0" smtClean="0">
                <a:solidFill>
                  <a:srgbClr val="C00000"/>
                </a:solidFill>
              </a:rPr>
              <a:t>Astrolabe</a:t>
            </a:r>
            <a:r>
              <a:rPr lang="en-US" dirty="0">
                <a:solidFill>
                  <a:schemeClr val="bg1"/>
                </a:solidFill>
              </a:rPr>
              <a:t>: Measures a star’s angle above the horizon and could predict future star positions</a:t>
            </a:r>
          </a:p>
          <a:p>
            <a:endParaRPr lang="en-CA" dirty="0"/>
          </a:p>
        </p:txBody>
      </p:sp>
      <p:pic>
        <p:nvPicPr>
          <p:cNvPr id="4" name="Picture 3"/>
          <p:cNvPicPr>
            <a:picLocks noChangeAspect="1"/>
          </p:cNvPicPr>
          <p:nvPr/>
        </p:nvPicPr>
        <p:blipFill>
          <a:blip r:embed="rId2" cstate="print"/>
          <a:stretch>
            <a:fillRect/>
          </a:stretch>
        </p:blipFill>
        <p:spPr>
          <a:xfrm>
            <a:off x="683568" y="1254383"/>
            <a:ext cx="2448272" cy="2515043"/>
          </a:xfrm>
          <a:prstGeom prst="rect">
            <a:avLst/>
          </a:prstGeom>
        </p:spPr>
      </p:pic>
      <p:pic>
        <p:nvPicPr>
          <p:cNvPr id="5" name="Picture 4"/>
          <p:cNvPicPr>
            <a:picLocks noChangeAspect="1"/>
          </p:cNvPicPr>
          <p:nvPr/>
        </p:nvPicPr>
        <p:blipFill>
          <a:blip r:embed="rId3" cstate="print"/>
          <a:stretch>
            <a:fillRect/>
          </a:stretch>
        </p:blipFill>
        <p:spPr>
          <a:xfrm>
            <a:off x="2843808" y="5086350"/>
            <a:ext cx="2581275" cy="1771650"/>
          </a:xfrm>
          <a:prstGeom prst="rect">
            <a:avLst/>
          </a:prstGeom>
        </p:spPr>
      </p:pic>
      <p:pic>
        <p:nvPicPr>
          <p:cNvPr id="47106" name="Picture 2" descr="http://www.northshoreschools.org/Middle-School/NSMSLibrary/styled-2/styled-25/files/quadrant.jpg"/>
          <p:cNvPicPr>
            <a:picLocks noChangeAspect="1" noChangeArrowheads="1"/>
          </p:cNvPicPr>
          <p:nvPr/>
        </p:nvPicPr>
        <p:blipFill>
          <a:blip r:embed="rId4" cstate="print"/>
          <a:srcRect/>
          <a:stretch>
            <a:fillRect/>
          </a:stretch>
        </p:blipFill>
        <p:spPr bwMode="auto">
          <a:xfrm>
            <a:off x="6228184" y="1196752"/>
            <a:ext cx="2447925" cy="2095501"/>
          </a:xfrm>
          <a:prstGeom prst="rect">
            <a:avLst/>
          </a:prstGeom>
          <a:noFill/>
        </p:spPr>
      </p:pic>
    </p:spTree>
    <p:extLst>
      <p:ext uri="{BB962C8B-B14F-4D97-AF65-F5344CB8AC3E}">
        <p14:creationId xmlns:p14="http://schemas.microsoft.com/office/powerpoint/2010/main" val="1393474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Astronomer’s Tools cont’d</a:t>
            </a:r>
            <a:endParaRPr lang="en-US" dirty="0">
              <a:solidFill>
                <a:schemeClr val="bg1"/>
              </a:solidFill>
            </a:endParaRPr>
          </a:p>
        </p:txBody>
      </p:sp>
      <p:sp>
        <p:nvSpPr>
          <p:cNvPr id="3" name="Content Placeholder 2"/>
          <p:cNvSpPr>
            <a:spLocks noGrp="1"/>
          </p:cNvSpPr>
          <p:nvPr>
            <p:ph idx="1"/>
          </p:nvPr>
        </p:nvSpPr>
        <p:spPr>
          <a:xfrm>
            <a:off x="457200" y="1196752"/>
            <a:ext cx="8229600" cy="4032449"/>
          </a:xfrm>
        </p:spPr>
        <p:txBody>
          <a:bodyPr>
            <a:normAutofit/>
          </a:bodyPr>
          <a:lstStyle/>
          <a:p>
            <a:r>
              <a:rPr lang="en-US" b="1" u="sng" dirty="0" smtClean="0">
                <a:solidFill>
                  <a:srgbClr val="C00000"/>
                </a:solidFill>
              </a:rPr>
              <a:t>Cross-staff</a:t>
            </a:r>
            <a:r>
              <a:rPr lang="en-US" dirty="0" smtClean="0">
                <a:solidFill>
                  <a:schemeClr val="bg1"/>
                </a:solidFill>
              </a:rPr>
              <a:t>: Measures the angle between the moon and any given star</a:t>
            </a:r>
          </a:p>
          <a:p>
            <a:endParaRPr lang="en-US" dirty="0">
              <a:solidFill>
                <a:schemeClr val="bg1"/>
              </a:solidFill>
            </a:endParaRPr>
          </a:p>
          <a:p>
            <a:endParaRPr lang="en-US" dirty="0" smtClean="0">
              <a:solidFill>
                <a:schemeClr val="bg1"/>
              </a:solidFill>
            </a:endParaRPr>
          </a:p>
          <a:p>
            <a:r>
              <a:rPr lang="en-US" b="1" u="sng" dirty="0" smtClean="0">
                <a:solidFill>
                  <a:srgbClr val="C00000"/>
                </a:solidFill>
              </a:rPr>
              <a:t>Telescope</a:t>
            </a:r>
            <a:r>
              <a:rPr lang="en-US" dirty="0" smtClean="0">
                <a:solidFill>
                  <a:schemeClr val="bg1"/>
                </a:solidFill>
              </a:rPr>
              <a:t>: Allowed scientists to get even closer to the night sky</a:t>
            </a:r>
            <a:endParaRPr 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195736" y="4869160"/>
            <a:ext cx="5436247" cy="1864384"/>
          </a:xfrm>
          <a:prstGeom prst="rect">
            <a:avLst/>
          </a:prstGeom>
          <a:noFill/>
          <a:ln w="9525">
            <a:noFill/>
            <a:miter lim="800000"/>
            <a:headEnd/>
            <a:tailEnd/>
          </a:ln>
        </p:spPr>
      </p:pic>
      <p:pic>
        <p:nvPicPr>
          <p:cNvPr id="4" name="Picture 3"/>
          <p:cNvPicPr>
            <a:picLocks noChangeAspect="1"/>
          </p:cNvPicPr>
          <p:nvPr/>
        </p:nvPicPr>
        <p:blipFill>
          <a:blip r:embed="rId3" cstate="print"/>
          <a:stretch>
            <a:fillRect/>
          </a:stretch>
        </p:blipFill>
        <p:spPr>
          <a:xfrm>
            <a:off x="5436096" y="1733169"/>
            <a:ext cx="19050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Immensity of Distance and Time in Space</a:t>
            </a:r>
            <a:endParaRPr lang="en-US" dirty="0">
              <a:solidFill>
                <a:schemeClr val="bg1"/>
              </a:solidFill>
            </a:endParaRPr>
          </a:p>
        </p:txBody>
      </p:sp>
      <p:sp>
        <p:nvSpPr>
          <p:cNvPr id="3" name="Content Placeholder 2"/>
          <p:cNvSpPr>
            <a:spLocks noGrp="1"/>
          </p:cNvSpPr>
          <p:nvPr>
            <p:ph idx="1"/>
          </p:nvPr>
        </p:nvSpPr>
        <p:spPr>
          <a:xfrm>
            <a:off x="457200" y="1417638"/>
            <a:ext cx="8229600" cy="4708525"/>
          </a:xfrm>
        </p:spPr>
        <p:txBody>
          <a:bodyPr/>
          <a:lstStyle/>
          <a:p>
            <a:pPr marL="0" indent="0">
              <a:buNone/>
            </a:pPr>
            <a:r>
              <a:rPr lang="en-US" u="sng" dirty="0" smtClean="0">
                <a:solidFill>
                  <a:schemeClr val="bg1"/>
                </a:solidFill>
              </a:rPr>
              <a:t>1</a:t>
            </a:r>
            <a:r>
              <a:rPr lang="en-US" u="sng" dirty="0" smtClean="0">
                <a:solidFill>
                  <a:srgbClr val="C00000"/>
                </a:solidFill>
              </a:rPr>
              <a:t>. Astronomical Unit (AU)</a:t>
            </a:r>
            <a:r>
              <a:rPr lang="en-US" dirty="0" smtClean="0">
                <a:solidFill>
                  <a:srgbClr val="C00000"/>
                </a:solidFill>
              </a:rPr>
              <a:t> </a:t>
            </a:r>
            <a:r>
              <a:rPr lang="en-US" dirty="0" smtClean="0">
                <a:solidFill>
                  <a:schemeClr val="bg1"/>
                </a:solidFill>
              </a:rPr>
              <a:t>is used for measuring distances inside our solar system (aka “local distances”)</a:t>
            </a:r>
          </a:p>
          <a:p>
            <a:pPr marL="0" indent="0">
              <a:buNone/>
            </a:pPr>
            <a:r>
              <a:rPr lang="en-US" dirty="0" smtClean="0">
                <a:solidFill>
                  <a:srgbClr val="C00000"/>
                </a:solidFill>
              </a:rPr>
              <a:t>	</a:t>
            </a:r>
            <a:r>
              <a:rPr lang="en-US" b="1" dirty="0" smtClean="0">
                <a:solidFill>
                  <a:srgbClr val="C00000"/>
                </a:solidFill>
              </a:rPr>
              <a:t>1 AU = 149 599 000km</a:t>
            </a:r>
            <a:r>
              <a:rPr lang="en-US" dirty="0" smtClean="0">
                <a:solidFill>
                  <a:srgbClr val="C00000"/>
                </a:solidFill>
              </a:rPr>
              <a:t>				</a:t>
            </a:r>
            <a:r>
              <a:rPr lang="en-US" dirty="0" smtClean="0">
                <a:solidFill>
                  <a:schemeClr val="bg1"/>
                </a:solidFill>
              </a:rPr>
              <a:t> (the distance from the center of the Earth to the center of the sun)</a:t>
            </a:r>
          </a:p>
          <a:p>
            <a:endParaRPr lang="en-US"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1079612" y="4581128"/>
            <a:ext cx="6984776" cy="21229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Immensity of Distance and Time in Space</a:t>
            </a:r>
            <a:endParaRPr lang="en-US" dirty="0">
              <a:solidFill>
                <a:schemeClr val="bg1"/>
              </a:solidFill>
            </a:endParaRPr>
          </a:p>
        </p:txBody>
      </p:sp>
      <p:sp>
        <p:nvSpPr>
          <p:cNvPr id="3" name="Content Placeholder 2"/>
          <p:cNvSpPr>
            <a:spLocks noGrp="1"/>
          </p:cNvSpPr>
          <p:nvPr>
            <p:ph idx="1"/>
          </p:nvPr>
        </p:nvSpPr>
        <p:spPr>
          <a:xfrm>
            <a:off x="457200" y="1600200"/>
            <a:ext cx="8229600" cy="5069160"/>
          </a:xfrm>
        </p:spPr>
        <p:txBody>
          <a:bodyPr>
            <a:normAutofit fontScale="85000" lnSpcReduction="10000"/>
          </a:bodyPr>
          <a:lstStyle/>
          <a:p>
            <a:pPr marL="0" indent="0">
              <a:buNone/>
            </a:pPr>
            <a:r>
              <a:rPr lang="en-US" u="sng" dirty="0" smtClean="0">
                <a:solidFill>
                  <a:schemeClr val="bg1"/>
                </a:solidFill>
              </a:rPr>
              <a:t>2. </a:t>
            </a:r>
            <a:r>
              <a:rPr lang="en-US" u="sng" dirty="0" smtClean="0">
                <a:solidFill>
                  <a:srgbClr val="C00000"/>
                </a:solidFill>
              </a:rPr>
              <a:t>Light-Year (LY) </a:t>
            </a:r>
            <a:r>
              <a:rPr lang="en-US" dirty="0" smtClean="0">
                <a:solidFill>
                  <a:schemeClr val="bg1"/>
                </a:solidFill>
              </a:rPr>
              <a:t>is used for distances beyond the solar system, out to stars and galaxies – </a:t>
            </a:r>
            <a:r>
              <a:rPr lang="en-US" dirty="0" smtClean="0">
                <a:solidFill>
                  <a:srgbClr val="FFFF00"/>
                </a:solidFill>
              </a:rPr>
              <a:t>the distance that light can travel in one year</a:t>
            </a:r>
          </a:p>
          <a:p>
            <a:r>
              <a:rPr lang="en-US" dirty="0" smtClean="0">
                <a:solidFill>
                  <a:srgbClr val="C00000"/>
                </a:solidFill>
              </a:rPr>
              <a:t>Speed of Light  = 300,000 km/sec </a:t>
            </a:r>
            <a:r>
              <a:rPr lang="en-US" dirty="0" smtClean="0">
                <a:solidFill>
                  <a:schemeClr val="bg1"/>
                </a:solidFill>
              </a:rPr>
              <a:t>					(</a:t>
            </a:r>
            <a:r>
              <a:rPr lang="en-US" dirty="0" smtClean="0">
                <a:solidFill>
                  <a:srgbClr val="FFFF00"/>
                </a:solidFill>
              </a:rPr>
              <a:t>the distance light travels in one second</a:t>
            </a:r>
            <a:r>
              <a:rPr lang="en-US" dirty="0" smtClean="0">
                <a:solidFill>
                  <a:schemeClr val="bg1"/>
                </a:solidFill>
              </a:rPr>
              <a:t>)</a:t>
            </a:r>
          </a:p>
          <a:p>
            <a:r>
              <a:rPr lang="en-US" dirty="0" smtClean="0">
                <a:solidFill>
                  <a:schemeClr val="bg1"/>
                </a:solidFill>
              </a:rPr>
              <a:t>More precisely, </a:t>
            </a:r>
            <a:r>
              <a:rPr lang="en-US" dirty="0" smtClean="0">
                <a:solidFill>
                  <a:srgbClr val="FFFF00"/>
                </a:solidFill>
              </a:rPr>
              <a:t>one light-year is equal to </a:t>
            </a:r>
            <a:r>
              <a:rPr lang="en-US" dirty="0" smtClean="0">
                <a:solidFill>
                  <a:srgbClr val="FF0000"/>
                </a:solidFill>
              </a:rPr>
              <a:t>9,500,000,000,000 kilometers.</a:t>
            </a:r>
          </a:p>
          <a:p>
            <a:r>
              <a:rPr lang="en-US" dirty="0" smtClean="0">
                <a:solidFill>
                  <a:schemeClr val="bg1"/>
                </a:solidFill>
              </a:rPr>
              <a:t>Keep in mind that a light year is a </a:t>
            </a:r>
            <a:r>
              <a:rPr lang="en-US" i="1" dirty="0" smtClean="0">
                <a:solidFill>
                  <a:srgbClr val="C00000"/>
                </a:solidFill>
              </a:rPr>
              <a:t>distance</a:t>
            </a:r>
            <a:r>
              <a:rPr lang="en-US" dirty="0" smtClean="0">
                <a:solidFill>
                  <a:schemeClr val="bg1"/>
                </a:solidFill>
              </a:rPr>
              <a:t>, not a time.</a:t>
            </a:r>
          </a:p>
          <a:p>
            <a:r>
              <a:rPr lang="en-US" dirty="0" smtClean="0">
                <a:solidFill>
                  <a:schemeClr val="bg1"/>
                </a:solidFill>
                <a:hlinkClick r:id="rId2"/>
              </a:rPr>
              <a:t>https://www.youtube.com/watch?v=ewGsiUPeBD4</a:t>
            </a:r>
            <a:r>
              <a:rPr lang="en-US" dirty="0" smtClean="0">
                <a:solidFill>
                  <a:schemeClr val="bg1"/>
                </a:solidFill>
              </a:rPr>
              <a:t>     </a:t>
            </a:r>
            <a:r>
              <a:rPr lang="en-US" dirty="0" smtClean="0">
                <a:solidFill>
                  <a:schemeClr val="bg2"/>
                </a:solidFill>
              </a:rPr>
              <a:t> What is a Light Year? Physics Lesson Idea: Space   </a:t>
            </a:r>
            <a:r>
              <a:rPr lang="en-US" dirty="0" smtClean="0">
                <a:solidFill>
                  <a:schemeClr val="bg2"/>
                </a:solidFill>
                <a:hlinkClick r:id="rId3"/>
              </a:rPr>
              <a:t>https://www.youtube.com/watch?v=j2uWp8WpGwY</a:t>
            </a:r>
            <a:endParaRPr lang="en-US" dirty="0" smtClean="0">
              <a:solidFill>
                <a:schemeClr val="bg2"/>
              </a:solidFill>
            </a:endParaRPr>
          </a:p>
          <a:p>
            <a:endParaRPr lang="en-US" dirty="0" smtClean="0">
              <a:solidFill>
                <a:schemeClr val="bg2"/>
              </a:solidFill>
            </a:endParaRPr>
          </a:p>
          <a:p>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dbjpq4m8xws63.cloudfront.net/gallery/image/and2disk"/>
          <p:cNvPicPr>
            <a:picLocks noGrp="1" noChangeAspect="1" noChangeArrowheads="1"/>
          </p:cNvPicPr>
          <p:nvPr>
            <p:ph idx="1"/>
          </p:nvPr>
        </p:nvPicPr>
        <p:blipFill>
          <a:blip r:embed="rId2" cstate="print"/>
          <a:srcRect/>
          <a:stretch>
            <a:fillRect/>
          </a:stretch>
        </p:blipFill>
        <p:spPr bwMode="auto">
          <a:xfrm>
            <a:off x="323528" y="620688"/>
            <a:ext cx="6263793" cy="4536504"/>
          </a:xfrm>
          <a:prstGeom prst="rect">
            <a:avLst/>
          </a:prstGeom>
          <a:noFill/>
        </p:spPr>
      </p:pic>
      <p:sp>
        <p:nvSpPr>
          <p:cNvPr id="5" name="TextBox 4"/>
          <p:cNvSpPr txBox="1"/>
          <p:nvPr/>
        </p:nvSpPr>
        <p:spPr>
          <a:xfrm>
            <a:off x="5292080" y="2852936"/>
            <a:ext cx="3096344" cy="3046988"/>
          </a:xfrm>
          <a:prstGeom prst="rect">
            <a:avLst/>
          </a:prstGeom>
          <a:noFill/>
        </p:spPr>
        <p:txBody>
          <a:bodyPr wrap="square" rtlCol="0">
            <a:spAutoFit/>
          </a:bodyPr>
          <a:lstStyle/>
          <a:p>
            <a:pPr lvl="1"/>
            <a:r>
              <a:rPr lang="en-US" sz="2400" b="1" dirty="0" smtClean="0">
                <a:solidFill>
                  <a:schemeClr val="bg1"/>
                </a:solidFill>
              </a:rPr>
              <a:t>The "nearest" large galaxy to ours is Andromeda. If you were traveling at the speed of light, it would take 2 million years to reach it.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chemeClr val="bg1"/>
                </a:solidFill>
              </a:rPr>
              <a:t/>
            </a:r>
            <a:br>
              <a:rPr lang="en-CA" b="1" dirty="0" smtClean="0">
                <a:solidFill>
                  <a:schemeClr val="bg1"/>
                </a:solidFill>
              </a:rPr>
            </a:br>
            <a:r>
              <a:rPr lang="en-CA" b="1" dirty="0" smtClean="0">
                <a:solidFill>
                  <a:schemeClr val="bg1"/>
                </a:solidFill>
              </a:rPr>
              <a:t>How </a:t>
            </a:r>
            <a:r>
              <a:rPr lang="en-CA" b="1" dirty="0">
                <a:solidFill>
                  <a:schemeClr val="bg1"/>
                </a:solidFill>
              </a:rPr>
              <a:t>Big is the Solar System?</a:t>
            </a:r>
            <a:br>
              <a:rPr lang="en-CA" b="1" dirty="0">
                <a:solidFill>
                  <a:schemeClr val="bg1"/>
                </a:solidFill>
              </a:rPr>
            </a:br>
            <a:endParaRPr lang="en-US" b="1" dirty="0">
              <a:solidFill>
                <a:schemeClr val="bg1"/>
              </a:solidFill>
            </a:endParaRPr>
          </a:p>
        </p:txBody>
      </p:sp>
      <p:sp>
        <p:nvSpPr>
          <p:cNvPr id="3" name="Content Placeholder 2"/>
          <p:cNvSpPr>
            <a:spLocks noGrp="1"/>
          </p:cNvSpPr>
          <p:nvPr>
            <p:ph idx="1"/>
          </p:nvPr>
        </p:nvSpPr>
        <p:spPr>
          <a:xfrm>
            <a:off x="251520" y="1600200"/>
            <a:ext cx="8712968" cy="4525963"/>
          </a:xfrm>
        </p:spPr>
        <p:txBody>
          <a:bodyPr>
            <a:normAutofit/>
          </a:bodyPr>
          <a:lstStyle/>
          <a:p>
            <a:r>
              <a:rPr lang="en-US" sz="3000" dirty="0">
                <a:solidFill>
                  <a:schemeClr val="bg1"/>
                </a:solidFill>
                <a:hlinkClick r:id="rId2"/>
              </a:rPr>
              <a:t>https://www.youtube.com/watch?v=_</a:t>
            </a:r>
            <a:r>
              <a:rPr lang="en-US" sz="3000" dirty="0" smtClean="0">
                <a:solidFill>
                  <a:schemeClr val="bg1"/>
                </a:solidFill>
                <a:hlinkClick r:id="rId2"/>
              </a:rPr>
              <a:t>mD-ia6ng0A</a:t>
            </a:r>
            <a:endParaRPr lang="en-US" sz="3000" dirty="0" smtClean="0">
              <a:solidFill>
                <a:schemeClr val="bg1"/>
              </a:solidFill>
            </a:endParaRPr>
          </a:p>
          <a:p>
            <a:endParaRPr lang="en-US" sz="3000" dirty="0">
              <a:solidFill>
                <a:schemeClr val="bg1"/>
              </a:solidFill>
            </a:endParaRPr>
          </a:p>
        </p:txBody>
      </p:sp>
      <p:sp>
        <p:nvSpPr>
          <p:cNvPr id="4" name="TextBox 3"/>
          <p:cNvSpPr txBox="1"/>
          <p:nvPr/>
        </p:nvSpPr>
        <p:spPr>
          <a:xfrm>
            <a:off x="2123728" y="5517232"/>
            <a:ext cx="341760" cy="276999"/>
          </a:xfrm>
          <a:prstGeom prst="rect">
            <a:avLst/>
          </a:prstGeom>
          <a:noFill/>
        </p:spPr>
        <p:txBody>
          <a:bodyPr wrap="none" rtlCol="0">
            <a:spAutoFit/>
          </a:bodyPr>
          <a:lstStyle/>
          <a:p>
            <a:r>
              <a:rPr lang="en-US" sz="1200" b="1" dirty="0" smtClean="0">
                <a:solidFill>
                  <a:schemeClr val="bg1"/>
                </a:solidFill>
              </a:rPr>
              <a:t>13</a:t>
            </a:r>
            <a:endParaRPr lang="en-US" sz="1200" b="1" dirty="0">
              <a:solidFill>
                <a:schemeClr val="bg1"/>
              </a:solidFill>
            </a:endParaRPr>
          </a:p>
        </p:txBody>
      </p:sp>
      <p:pic>
        <p:nvPicPr>
          <p:cNvPr id="5" name="Picture 4"/>
          <p:cNvPicPr>
            <a:picLocks noChangeAspect="1"/>
          </p:cNvPicPr>
          <p:nvPr/>
        </p:nvPicPr>
        <p:blipFill>
          <a:blip r:embed="rId3" cstate="print"/>
          <a:stretch>
            <a:fillRect/>
          </a:stretch>
        </p:blipFill>
        <p:spPr>
          <a:xfrm>
            <a:off x="1187624" y="2527022"/>
            <a:ext cx="6711355" cy="3781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1.1 Early Views About the Cosmos</a:t>
            </a:r>
            <a:endParaRPr lang="en-US" dirty="0">
              <a:solidFill>
                <a:schemeClr val="bg1"/>
              </a:solidFill>
            </a:endParaRPr>
          </a:p>
        </p:txBody>
      </p:sp>
      <p:sp>
        <p:nvSpPr>
          <p:cNvPr id="5" name="Subtitle 4"/>
          <p:cNvSpPr>
            <a:spLocks noGrp="1"/>
          </p:cNvSpPr>
          <p:nvPr>
            <p:ph type="subTitle" idx="1"/>
          </p:nvPr>
        </p:nvSpPr>
        <p:spPr/>
        <p:txBody>
          <a:bodyPr>
            <a:normAutofit/>
          </a:bodyPr>
          <a:lstStyle/>
          <a:p>
            <a:r>
              <a:rPr lang="en-US" dirty="0" smtClean="0"/>
              <a:t>Bill Nye Greatest discoveries  </a:t>
            </a:r>
          </a:p>
          <a:p>
            <a:r>
              <a:rPr lang="en-US" dirty="0" smtClean="0"/>
              <a:t>(41 min)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bjpq4m8xws63.cloudfront.net/gallery/image/solarscale"/>
          <p:cNvPicPr>
            <a:picLocks noChangeAspect="1" noChangeArrowheads="1"/>
          </p:cNvPicPr>
          <p:nvPr/>
        </p:nvPicPr>
        <p:blipFill>
          <a:blip r:embed="rId2" cstate="print"/>
          <a:srcRect/>
          <a:stretch>
            <a:fillRect/>
          </a:stretch>
        </p:blipFill>
        <p:spPr bwMode="auto">
          <a:xfrm>
            <a:off x="683568" y="2132856"/>
            <a:ext cx="7200900" cy="4048125"/>
          </a:xfrm>
          <a:prstGeom prst="rect">
            <a:avLst/>
          </a:prstGeom>
          <a:noFill/>
        </p:spPr>
      </p:pic>
      <p:sp>
        <p:nvSpPr>
          <p:cNvPr id="2" name="Title 1"/>
          <p:cNvSpPr>
            <a:spLocks noGrp="1"/>
          </p:cNvSpPr>
          <p:nvPr>
            <p:ph type="title"/>
          </p:nvPr>
        </p:nvSpPr>
        <p:spPr>
          <a:xfrm>
            <a:off x="457200" y="274638"/>
            <a:ext cx="8229600" cy="2866330"/>
          </a:xfrm>
        </p:spPr>
        <p:txBody>
          <a:bodyPr>
            <a:normAutofit/>
          </a:bodyPr>
          <a:lstStyle/>
          <a:p>
            <a:r>
              <a:rPr lang="en-US" sz="3600" b="1" dirty="0" smtClean="0">
                <a:solidFill>
                  <a:schemeClr val="bg1"/>
                </a:solidFill>
              </a:rPr>
              <a:t>If our </a:t>
            </a:r>
            <a:r>
              <a:rPr lang="en-US" sz="3600" b="1" dirty="0" smtClean="0">
                <a:solidFill>
                  <a:srgbClr val="FFFF00"/>
                </a:solidFill>
              </a:rPr>
              <a:t>Sun</a:t>
            </a:r>
            <a:r>
              <a:rPr lang="en-US" sz="3600" b="1" dirty="0" smtClean="0">
                <a:solidFill>
                  <a:schemeClr val="bg1"/>
                </a:solidFill>
              </a:rPr>
              <a:t> was the size of a </a:t>
            </a:r>
            <a:r>
              <a:rPr lang="en-US" sz="3600" b="1" dirty="0" smtClean="0">
                <a:solidFill>
                  <a:srgbClr val="FFFF00"/>
                </a:solidFill>
              </a:rPr>
              <a:t>beach ball</a:t>
            </a:r>
            <a:r>
              <a:rPr lang="en-US" sz="3600" b="1" dirty="0" smtClean="0">
                <a:solidFill>
                  <a:schemeClr val="bg1"/>
                </a:solidFill>
              </a:rPr>
              <a:t>, Jupiter would be as small as a golf ball and Earth would be as tiny as a pea. </a:t>
            </a:r>
            <a:r>
              <a:rPr lang="en-US" dirty="0" smtClean="0">
                <a:solidFill>
                  <a:schemeClr val="bg1"/>
                </a:solidFill>
              </a:rPr>
              <a:t/>
            </a:r>
            <a:br>
              <a:rPr lang="en-US" dirty="0" smtClean="0">
                <a:solidFill>
                  <a:schemeClr val="bg1"/>
                </a:solidFill>
              </a:rPr>
            </a:br>
            <a:endParaRPr lang="en-US" dirty="0"/>
          </a:p>
        </p:txBody>
      </p:sp>
      <p:sp>
        <p:nvSpPr>
          <p:cNvPr id="3" name="Content Placeholder 2"/>
          <p:cNvSpPr>
            <a:spLocks noGrp="1"/>
          </p:cNvSpPr>
          <p:nvPr>
            <p:ph idx="1"/>
          </p:nvPr>
        </p:nvSpPr>
        <p:spPr>
          <a:xfrm>
            <a:off x="395536" y="1916832"/>
            <a:ext cx="8229600" cy="4525963"/>
          </a:xfrm>
        </p:spPr>
        <p:txBody>
          <a:bodyPr/>
          <a:lstStyle/>
          <a:p>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1.3 The Distribution of Matter in Space</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a </a:t>
            </a:r>
            <a:r>
              <a:rPr lang="en-US" dirty="0" smtClean="0">
                <a:solidFill>
                  <a:srgbClr val="FFFF00"/>
                </a:solidFill>
              </a:rPr>
              <a:t>star</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rgbClr val="FFC000"/>
                </a:solidFill>
              </a:rPr>
              <a:t>Hot, glowing ball of gas </a:t>
            </a:r>
            <a:r>
              <a:rPr lang="en-US" dirty="0" smtClean="0">
                <a:solidFill>
                  <a:schemeClr val="bg1"/>
                </a:solidFill>
              </a:rPr>
              <a:t>that gives off light energy</a:t>
            </a:r>
          </a:p>
          <a:p>
            <a:r>
              <a:rPr lang="en-US" dirty="0" smtClean="0">
                <a:solidFill>
                  <a:schemeClr val="bg1"/>
                </a:solidFill>
              </a:rPr>
              <a:t>Stars </a:t>
            </a:r>
            <a:r>
              <a:rPr lang="en-US" dirty="0" smtClean="0">
                <a:solidFill>
                  <a:srgbClr val="FFFF00"/>
                </a:solidFill>
              </a:rPr>
              <a:t>vary greatly in their characteristics</a:t>
            </a:r>
          </a:p>
          <a:p>
            <a:r>
              <a:rPr lang="en-US" dirty="0" smtClean="0">
                <a:solidFill>
                  <a:schemeClr val="bg1"/>
                </a:solidFill>
              </a:rPr>
              <a:t>They can be </a:t>
            </a:r>
            <a:r>
              <a:rPr lang="en-US" dirty="0" smtClean="0">
                <a:solidFill>
                  <a:srgbClr val="FFC000"/>
                </a:solidFill>
              </a:rPr>
              <a:t>compared by their surface temperature and their brightness </a:t>
            </a:r>
            <a:r>
              <a:rPr lang="en-US" dirty="0" smtClean="0">
                <a:solidFill>
                  <a:schemeClr val="bg1"/>
                </a:solidFill>
              </a:rPr>
              <a:t>(luminosity)</a:t>
            </a:r>
          </a:p>
          <a:p>
            <a:pPr marL="0" indent="0">
              <a:buNone/>
            </a:pPr>
            <a:r>
              <a:rPr lang="en-US" dirty="0" smtClean="0">
                <a:solidFill>
                  <a:schemeClr val="bg1"/>
                </a:solidFill>
              </a:rPr>
              <a:t>(H-R diagram – next slide)</a:t>
            </a:r>
          </a:p>
          <a:p>
            <a:r>
              <a:rPr lang="en-US" dirty="0" smtClean="0">
                <a:solidFill>
                  <a:schemeClr val="bg1"/>
                </a:solidFill>
              </a:rPr>
              <a:t>Our sun has a mass 300,000 times greater than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Hertzsprung-Russel</a:t>
            </a:r>
            <a:r>
              <a:rPr lang="en-US" dirty="0" smtClean="0">
                <a:solidFill>
                  <a:schemeClr val="bg1"/>
                </a:solidFill>
              </a:rPr>
              <a:t> Diagram</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In the 1920s, two scientists, </a:t>
            </a:r>
            <a:r>
              <a:rPr lang="en-US" dirty="0" err="1" smtClean="0">
                <a:solidFill>
                  <a:schemeClr val="bg1"/>
                </a:solidFill>
              </a:rPr>
              <a:t>Ejnar</a:t>
            </a:r>
            <a:r>
              <a:rPr lang="en-US" dirty="0" smtClean="0">
                <a:solidFill>
                  <a:schemeClr val="bg1"/>
                </a:solidFill>
              </a:rPr>
              <a:t> </a:t>
            </a:r>
            <a:r>
              <a:rPr lang="en-US" dirty="0" err="1" smtClean="0">
                <a:solidFill>
                  <a:schemeClr val="bg1"/>
                </a:solidFill>
              </a:rPr>
              <a:t>Hertzsprung</a:t>
            </a:r>
            <a:r>
              <a:rPr lang="en-US" dirty="0" smtClean="0">
                <a:solidFill>
                  <a:schemeClr val="bg1"/>
                </a:solidFill>
              </a:rPr>
              <a:t> and Henry Norris </a:t>
            </a:r>
            <a:r>
              <a:rPr lang="en-US" dirty="0" err="1" smtClean="0">
                <a:solidFill>
                  <a:schemeClr val="bg1"/>
                </a:solidFill>
              </a:rPr>
              <a:t>Russel</a:t>
            </a:r>
            <a:r>
              <a:rPr lang="en-US" dirty="0" smtClean="0">
                <a:solidFill>
                  <a:schemeClr val="bg1"/>
                </a:solidFill>
              </a:rPr>
              <a:t>, began comparing the </a:t>
            </a:r>
            <a:r>
              <a:rPr lang="en-US" dirty="0" smtClean="0">
                <a:solidFill>
                  <a:schemeClr val="accent5">
                    <a:lumMod val="50000"/>
                  </a:schemeClr>
                </a:solidFill>
              </a:rPr>
              <a:t>surface temperature </a:t>
            </a:r>
            <a:r>
              <a:rPr lang="en-US" dirty="0" smtClean="0">
                <a:solidFill>
                  <a:schemeClr val="bg1"/>
                </a:solidFill>
              </a:rPr>
              <a:t>of stars with the stars’ </a:t>
            </a:r>
            <a:r>
              <a:rPr lang="en-US" dirty="0" smtClean="0">
                <a:solidFill>
                  <a:srgbClr val="FFFF00"/>
                </a:solidFill>
              </a:rPr>
              <a:t>brightness</a:t>
            </a:r>
            <a:r>
              <a:rPr lang="en-US" dirty="0" smtClean="0">
                <a:solidFill>
                  <a:schemeClr val="bg1"/>
                </a:solidFill>
              </a:rPr>
              <a:t> (luminosity). When they plotted their data, they discovered that the </a:t>
            </a:r>
            <a:r>
              <a:rPr lang="en-US" dirty="0" smtClean="0">
                <a:solidFill>
                  <a:schemeClr val="accent2">
                    <a:lumMod val="75000"/>
                  </a:schemeClr>
                </a:solidFill>
              </a:rPr>
              <a:t>distribution of star temperature and brightness is not random. </a:t>
            </a:r>
            <a:r>
              <a:rPr lang="en-US" dirty="0" smtClean="0">
                <a:solidFill>
                  <a:schemeClr val="bg1"/>
                </a:solidFill>
              </a:rPr>
              <a:t>Instead, the “</a:t>
            </a:r>
            <a:r>
              <a:rPr lang="en-US" dirty="0" err="1" smtClean="0">
                <a:solidFill>
                  <a:schemeClr val="bg1"/>
                </a:solidFill>
              </a:rPr>
              <a:t>Hertzsprung-Russel</a:t>
            </a:r>
            <a:r>
              <a:rPr lang="en-US" dirty="0" smtClean="0">
                <a:solidFill>
                  <a:schemeClr val="bg1"/>
                </a:solidFill>
              </a:rPr>
              <a:t> diagram” shows the stars fall into several distinct groupings. Part of this pattern has since been accounted for by the current theory of how stars evolve and change over very long periods of time.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467544" y="476672"/>
            <a:ext cx="8221673"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Birth of a Star</a:t>
            </a:r>
            <a:endParaRPr lang="en-US" dirty="0">
              <a:solidFill>
                <a:schemeClr val="bg1"/>
              </a:solidFill>
            </a:endParaRPr>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467544" y="1268760"/>
            <a:ext cx="8290325"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solidFill>
                  <a:schemeClr val="bg1"/>
                </a:solidFill>
              </a:rPr>
              <a:t>Draw the picture in your notes</a:t>
            </a:r>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971600" y="1124744"/>
            <a:ext cx="7272808" cy="5555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solidFill>
                  <a:schemeClr val="bg1"/>
                </a:solidFill>
              </a:rPr>
              <a:t>Info</a:t>
            </a:r>
            <a:r>
              <a:rPr lang="en-US" b="1" dirty="0" err="1" smtClean="0">
                <a:solidFill>
                  <a:schemeClr val="bg1"/>
                </a:solidFill>
              </a:rPr>
              <a:t>BIT</a:t>
            </a:r>
            <a:endParaRPr lang="en-US" i="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Our sun is a very average star in the middle part of its life. How average is it? Stand 1 m away from the wall. This distance represents the Sun’s diameter. At this scale, the diameter of the largest star now known would be 2300m (2.3 km).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Star Groups</a:t>
            </a: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988840"/>
            <a:ext cx="8229600" cy="4525963"/>
          </a:xfrm>
        </p:spPr>
        <p:txBody>
          <a:bodyPr>
            <a:normAutofit lnSpcReduction="10000"/>
          </a:bodyPr>
          <a:lstStyle/>
          <a:p>
            <a:r>
              <a:rPr lang="en-US" b="1" dirty="0" smtClean="0">
                <a:solidFill>
                  <a:srgbClr val="C00000"/>
                </a:solidFill>
              </a:rPr>
              <a:t>Constellations</a:t>
            </a:r>
            <a:r>
              <a:rPr lang="en-US" dirty="0" smtClean="0">
                <a:solidFill>
                  <a:schemeClr val="bg1"/>
                </a:solidFill>
              </a:rPr>
              <a:t> – groupings of stars we see as patterns in the night sky.</a:t>
            </a:r>
          </a:p>
          <a:p>
            <a:r>
              <a:rPr lang="en-US" dirty="0" smtClean="0">
                <a:solidFill>
                  <a:schemeClr val="bg1"/>
                </a:solidFill>
              </a:rPr>
              <a:t>There are </a:t>
            </a:r>
            <a:r>
              <a:rPr lang="en-US" b="1" dirty="0" smtClean="0">
                <a:solidFill>
                  <a:srgbClr val="FF0000"/>
                </a:solidFill>
              </a:rPr>
              <a:t>88 recognized constellations </a:t>
            </a:r>
            <a:r>
              <a:rPr lang="en-US" dirty="0" smtClean="0">
                <a:solidFill>
                  <a:schemeClr val="bg1"/>
                </a:solidFill>
              </a:rPr>
              <a:t>by the International Astronomical Union</a:t>
            </a:r>
          </a:p>
          <a:p>
            <a:r>
              <a:rPr lang="en-US" b="1" dirty="0" smtClean="0">
                <a:solidFill>
                  <a:srgbClr val="FF0000"/>
                </a:solidFill>
              </a:rPr>
              <a:t>Unofficially</a:t>
            </a:r>
            <a:r>
              <a:rPr lang="en-US" dirty="0" smtClean="0">
                <a:solidFill>
                  <a:schemeClr val="bg1"/>
                </a:solidFill>
              </a:rPr>
              <a:t> recognized groupings are called </a:t>
            </a:r>
            <a:r>
              <a:rPr lang="en-US" u="sng" dirty="0" smtClean="0">
                <a:solidFill>
                  <a:srgbClr val="FF0000"/>
                </a:solidFill>
              </a:rPr>
              <a:t>asterisms</a:t>
            </a:r>
            <a:r>
              <a:rPr lang="en-US" dirty="0" smtClean="0">
                <a:solidFill>
                  <a:schemeClr val="bg1"/>
                </a:solidFill>
              </a:rPr>
              <a:t>. </a:t>
            </a:r>
          </a:p>
          <a:p>
            <a:r>
              <a:rPr lang="en-US" dirty="0" smtClean="0">
                <a:solidFill>
                  <a:schemeClr val="bg1"/>
                </a:solidFill>
              </a:rPr>
              <a:t>The most common asterism is the </a:t>
            </a:r>
            <a:r>
              <a:rPr lang="en-US" dirty="0" smtClean="0">
                <a:solidFill>
                  <a:srgbClr val="FF0000"/>
                </a:solidFill>
              </a:rPr>
              <a:t>big dipper </a:t>
            </a:r>
            <a:r>
              <a:rPr lang="en-US" dirty="0" smtClean="0">
                <a:solidFill>
                  <a:schemeClr val="bg1"/>
                </a:solidFill>
              </a:rPr>
              <a:t>– it is part of the constellation </a:t>
            </a:r>
            <a:r>
              <a:rPr lang="en-US" dirty="0" err="1" smtClean="0">
                <a:solidFill>
                  <a:schemeClr val="bg1"/>
                </a:solidFill>
              </a:rPr>
              <a:t>Ursa</a:t>
            </a:r>
            <a:r>
              <a:rPr lang="en-US" dirty="0" smtClean="0">
                <a:solidFill>
                  <a:schemeClr val="bg1"/>
                </a:solidFill>
              </a:rPr>
              <a:t> Major but it is not a constellation itself.</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pic>
        <p:nvPicPr>
          <p:cNvPr id="4" name="Content Placeholder 3" descr="Feb_NightSky_700x70_476381a.jpg"/>
          <p:cNvPicPr>
            <a:picLocks noGrp="1" noChangeAspect="1"/>
          </p:cNvPicPr>
          <p:nvPr>
            <p:ph idx="1"/>
          </p:nvPr>
        </p:nvPicPr>
        <p:blipFill>
          <a:blip r:embed="rId2" cstate="print"/>
          <a:stretch>
            <a:fillRect/>
          </a:stretch>
        </p:blipFill>
        <p:spPr>
          <a:xfrm>
            <a:off x="1259632" y="0"/>
            <a:ext cx="6768752" cy="676875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5/52/Summer_Solstice_Sunrise_over_Stonehenge_2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27870"/>
            <a:ext cx="7554144" cy="52706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Tracking Cosmological Events</a:t>
            </a: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Very special annual events in ancient times were solstices and equinoxes.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candreasen\Downloads\photo (3).JPG"/>
          <p:cNvPicPr>
            <a:picLocks noGrp="1" noChangeAspect="1" noChangeArrowheads="1"/>
          </p:cNvPicPr>
          <p:nvPr>
            <p:ph idx="1"/>
          </p:nvPr>
        </p:nvPicPr>
        <p:blipFill>
          <a:blip r:embed="rId2" cstate="print"/>
          <a:srcRect/>
          <a:stretch>
            <a:fillRect/>
          </a:stretch>
        </p:blipFill>
        <p:spPr bwMode="auto">
          <a:xfrm>
            <a:off x="755576" y="188640"/>
            <a:ext cx="7405812" cy="63898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Galaxies</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600200"/>
            <a:ext cx="4690864" cy="4525963"/>
          </a:xfrm>
        </p:spPr>
        <p:txBody>
          <a:bodyPr>
            <a:normAutofit/>
          </a:bodyPr>
          <a:lstStyle/>
          <a:p>
            <a:r>
              <a:rPr lang="en-US" dirty="0" smtClean="0">
                <a:solidFill>
                  <a:schemeClr val="bg1"/>
                </a:solidFill>
              </a:rPr>
              <a:t>A grouping of millions or billions of stars, gas, and dust. </a:t>
            </a:r>
            <a:endParaRPr lang="en-US" dirty="0">
              <a:solidFill>
                <a:schemeClr val="bg1"/>
              </a:solidFill>
            </a:endParaRPr>
          </a:p>
          <a:p>
            <a:r>
              <a:rPr lang="en-US" dirty="0" smtClean="0">
                <a:solidFill>
                  <a:schemeClr val="bg1"/>
                </a:solidFill>
              </a:rPr>
              <a:t>They are </a:t>
            </a:r>
            <a:r>
              <a:rPr lang="en-US" b="1" dirty="0" smtClean="0">
                <a:solidFill>
                  <a:srgbClr val="C00000"/>
                </a:solidFill>
              </a:rPr>
              <a:t>held together by gravity</a:t>
            </a:r>
          </a:p>
          <a:p>
            <a:r>
              <a:rPr lang="en-US" dirty="0" smtClean="0">
                <a:solidFill>
                  <a:schemeClr val="bg1"/>
                </a:solidFill>
              </a:rPr>
              <a:t>Our galaxy is the </a:t>
            </a:r>
            <a:r>
              <a:rPr lang="en-US" b="1" dirty="0" smtClean="0">
                <a:solidFill>
                  <a:srgbClr val="C00000"/>
                </a:solidFill>
              </a:rPr>
              <a:t>Milky Way</a:t>
            </a:r>
          </a:p>
          <a:p>
            <a:endParaRPr lang="en-US" dirty="0">
              <a:solidFill>
                <a:schemeClr val="bg1"/>
              </a:solidFill>
            </a:endParaRPr>
          </a:p>
        </p:txBody>
      </p:sp>
      <p:pic>
        <p:nvPicPr>
          <p:cNvPr id="141316" name="Picture 4" descr="http://earthrepair.net/wp-content/uploads/2014/05/Milky-Way-Galaxy2.jpg"/>
          <p:cNvPicPr>
            <a:picLocks noChangeAspect="1" noChangeArrowheads="1"/>
          </p:cNvPicPr>
          <p:nvPr/>
        </p:nvPicPr>
        <p:blipFill>
          <a:blip r:embed="rId2" cstate="print"/>
          <a:srcRect/>
          <a:stretch>
            <a:fillRect/>
          </a:stretch>
        </p:blipFill>
        <p:spPr bwMode="auto">
          <a:xfrm>
            <a:off x="4860032" y="3789040"/>
            <a:ext cx="4086225" cy="2266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US" dirty="0" smtClean="0">
                <a:solidFill>
                  <a:schemeClr val="bg1"/>
                </a:solidFill>
              </a:rPr>
              <a:t>Galaxies Can be classified as </a:t>
            </a:r>
            <a:r>
              <a:rPr lang="en-US" dirty="0" smtClean="0">
                <a:solidFill>
                  <a:srgbClr val="C00000"/>
                </a:solidFill>
              </a:rPr>
              <a:t>spiral, elliptical or irregular</a:t>
            </a:r>
            <a:br>
              <a:rPr lang="en-US" dirty="0" smtClean="0">
                <a:solidFill>
                  <a:srgbClr val="C00000"/>
                </a:solidFill>
              </a:rPr>
            </a:br>
            <a:endParaRPr lang="en-US" dirty="0"/>
          </a:p>
        </p:txBody>
      </p:sp>
      <p:pic>
        <p:nvPicPr>
          <p:cNvPr id="4" name="Picture 2" descr="http://i1.wp.com/www.fromquarkstoquasars.com/wp-content/uploads/2013/11/281236_534286593250951_619997205_n.jpg"/>
          <p:cNvPicPr>
            <a:picLocks noGrp="1" noChangeAspect="1" noChangeArrowheads="1"/>
          </p:cNvPicPr>
          <p:nvPr>
            <p:ph idx="1"/>
          </p:nvPr>
        </p:nvPicPr>
        <p:blipFill>
          <a:blip r:embed="rId2" cstate="print"/>
          <a:srcRect/>
          <a:stretch>
            <a:fillRect/>
          </a:stretch>
        </p:blipFill>
        <p:spPr bwMode="auto">
          <a:xfrm>
            <a:off x="539552" y="1340768"/>
            <a:ext cx="7845780" cy="532859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solidFill>
                  <a:srgbClr val="FF0000"/>
                </a:solidFill>
              </a:rPr>
              <a:t>What type of galaxy is the Milky Way?</a:t>
            </a:r>
            <a:endParaRPr lang="en-US" dirty="0">
              <a:solidFill>
                <a:srgbClr val="FF0000"/>
              </a:solidFill>
            </a:endParaRPr>
          </a:p>
        </p:txBody>
      </p:sp>
      <p:pic>
        <p:nvPicPr>
          <p:cNvPr id="4" name="Picture 2" descr="The Milky Way"/>
          <p:cNvPicPr>
            <a:picLocks noGrp="1" noChangeAspect="1" noChangeArrowheads="1"/>
          </p:cNvPicPr>
          <p:nvPr>
            <p:ph idx="1"/>
          </p:nvPr>
        </p:nvPicPr>
        <p:blipFill>
          <a:blip r:embed="rId2" cstate="print"/>
          <a:srcRect/>
          <a:stretch>
            <a:fillRect/>
          </a:stretch>
        </p:blipFill>
        <p:spPr bwMode="auto">
          <a:xfrm>
            <a:off x="395536" y="1556792"/>
            <a:ext cx="5039701" cy="5039701"/>
          </a:xfrm>
          <a:prstGeom prst="rect">
            <a:avLst/>
          </a:prstGeom>
          <a:noFill/>
        </p:spPr>
      </p:pic>
      <p:sp>
        <p:nvSpPr>
          <p:cNvPr id="5" name="TextBox 4"/>
          <p:cNvSpPr txBox="1"/>
          <p:nvPr/>
        </p:nvSpPr>
        <p:spPr>
          <a:xfrm>
            <a:off x="6084168" y="2348880"/>
            <a:ext cx="2232248" cy="923330"/>
          </a:xfrm>
          <a:prstGeom prst="rect">
            <a:avLst/>
          </a:prstGeom>
          <a:noFill/>
        </p:spPr>
        <p:txBody>
          <a:bodyPr wrap="square" rtlCol="0">
            <a:spAutoFit/>
          </a:bodyPr>
          <a:lstStyle/>
          <a:p>
            <a:r>
              <a:rPr lang="en-US" sz="5400" dirty="0" smtClean="0">
                <a:solidFill>
                  <a:schemeClr val="bg1"/>
                </a:solidFill>
              </a:rPr>
              <a:t>Spiral</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1.4 Our Solar </a:t>
            </a:r>
            <a:r>
              <a:rPr lang="en-US" dirty="0" err="1" smtClean="0">
                <a:solidFill>
                  <a:schemeClr val="bg1"/>
                </a:solidFill>
              </a:rPr>
              <a:t>Neighbourhood</a:t>
            </a:r>
            <a:endParaRPr lang="en-US" dirty="0">
              <a:solidFill>
                <a:schemeClr val="bg1"/>
              </a:solidFill>
            </a:endParaRPr>
          </a:p>
        </p:txBody>
      </p:sp>
      <p:sp>
        <p:nvSpPr>
          <p:cNvPr id="5" name="Subtitle 4"/>
          <p:cNvSpPr>
            <a:spLocks noGrp="1"/>
          </p:cNvSpPr>
          <p:nvPr>
            <p:ph type="subTitle" idx="1"/>
          </p:nvPr>
        </p:nvSpPr>
        <p:spPr>
          <a:xfrm>
            <a:off x="1371600" y="3068960"/>
            <a:ext cx="6400800" cy="2569840"/>
          </a:xfrm>
        </p:spPr>
        <p:txBody>
          <a:bodyPr>
            <a:normAutofit fontScale="55000" lnSpcReduction="20000"/>
          </a:bodyPr>
          <a:lstStyle/>
          <a:p>
            <a:r>
              <a:rPr lang="en-US" dirty="0" smtClean="0">
                <a:hlinkClick r:id="rId2"/>
              </a:rPr>
              <a:t>http://thekidshouldseethis.com/post/59107023051</a:t>
            </a:r>
          </a:p>
          <a:p>
            <a:r>
              <a:rPr lang="en-US" dirty="0" smtClean="0">
                <a:solidFill>
                  <a:srgbClr val="C00000"/>
                </a:solidFill>
              </a:rPr>
              <a:t>The Solar System — our home in space</a:t>
            </a:r>
          </a:p>
          <a:p>
            <a:endParaRPr lang="en-US" dirty="0" smtClean="0">
              <a:hlinkClick r:id="rId2"/>
            </a:endParaRPr>
          </a:p>
          <a:p>
            <a:endParaRPr lang="en-US" dirty="0" smtClean="0">
              <a:hlinkClick r:id="rId2"/>
            </a:endParaRPr>
          </a:p>
          <a:p>
            <a:endParaRPr lang="en-US" dirty="0" smtClean="0">
              <a:hlinkClick r:id="rId2"/>
            </a:endParaRPr>
          </a:p>
          <a:p>
            <a:r>
              <a:rPr lang="en-US" dirty="0" smtClean="0">
                <a:hlinkClick r:id="rId2"/>
              </a:rPr>
              <a:t>http://www.youtube.com/watch?v=fmxi3HvK2Js&amp;feature=related</a:t>
            </a:r>
            <a:endParaRPr lang="en-US" dirty="0" smtClean="0"/>
          </a:p>
          <a:p>
            <a:r>
              <a:rPr lang="en-US" dirty="0" smtClean="0">
                <a:solidFill>
                  <a:srgbClr val="FF0000"/>
                </a:solidFill>
              </a:rPr>
              <a:t>9 minutes The Solar System: A Brief Glance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Protoplanet</a:t>
            </a:r>
            <a:r>
              <a:rPr lang="en-US" dirty="0" smtClean="0">
                <a:solidFill>
                  <a:schemeClr val="bg1"/>
                </a:solidFill>
              </a:rPr>
              <a:t> Hypothesis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theory of how solar systems are formed</a:t>
            </a:r>
            <a:endParaRPr lang="en-US" dirty="0">
              <a:solidFill>
                <a:schemeClr val="bg1"/>
              </a:solidFill>
            </a:endParaRPr>
          </a:p>
        </p:txBody>
      </p:sp>
      <p:pic>
        <p:nvPicPr>
          <p:cNvPr id="15361" name="Picture 1"/>
          <p:cNvPicPr>
            <a:picLocks noChangeAspect="1" noChangeArrowheads="1"/>
          </p:cNvPicPr>
          <p:nvPr/>
        </p:nvPicPr>
        <p:blipFill>
          <a:blip r:embed="rId2" cstate="print"/>
          <a:srcRect/>
          <a:stretch>
            <a:fillRect/>
          </a:stretch>
        </p:blipFill>
        <p:spPr bwMode="auto">
          <a:xfrm>
            <a:off x="683568" y="2132856"/>
            <a:ext cx="7704856" cy="4578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The Sun</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Made up of mainly </a:t>
            </a:r>
            <a:r>
              <a:rPr lang="en-US" dirty="0" smtClean="0">
                <a:solidFill>
                  <a:srgbClr val="FFC000"/>
                </a:solidFill>
              </a:rPr>
              <a:t>Hydrogen and Helium</a:t>
            </a:r>
          </a:p>
          <a:p>
            <a:r>
              <a:rPr lang="en-US" dirty="0" smtClean="0">
                <a:solidFill>
                  <a:schemeClr val="bg1"/>
                </a:solidFill>
              </a:rPr>
              <a:t>110 times wider than Earth</a:t>
            </a:r>
          </a:p>
          <a:p>
            <a:r>
              <a:rPr lang="en-US" dirty="0" smtClean="0">
                <a:solidFill>
                  <a:schemeClr val="bg1"/>
                </a:solidFill>
              </a:rPr>
              <a:t>Surface temperature = 5500ºC</a:t>
            </a:r>
          </a:p>
          <a:p>
            <a:r>
              <a:rPr lang="en-US" dirty="0" smtClean="0">
                <a:solidFill>
                  <a:schemeClr val="bg1"/>
                </a:solidFill>
              </a:rPr>
              <a:t>Core temperature = 15 000 000ºC</a:t>
            </a:r>
          </a:p>
          <a:p>
            <a:r>
              <a:rPr lang="en-US" dirty="0" smtClean="0">
                <a:solidFill>
                  <a:schemeClr val="bg1"/>
                </a:solidFill>
              </a:rPr>
              <a:t>Releases a steady flow of</a:t>
            </a:r>
          </a:p>
          <a:p>
            <a:pPr>
              <a:buNone/>
            </a:pPr>
            <a:r>
              <a:rPr lang="en-US" dirty="0" smtClean="0">
                <a:solidFill>
                  <a:schemeClr val="bg1"/>
                </a:solidFill>
              </a:rPr>
              <a:t>    charged particles that flow</a:t>
            </a:r>
          </a:p>
          <a:p>
            <a:pPr>
              <a:buNone/>
            </a:pPr>
            <a:r>
              <a:rPr lang="en-US" dirty="0" smtClean="0">
                <a:solidFill>
                  <a:schemeClr val="bg1"/>
                </a:solidFill>
              </a:rPr>
              <a:t>    out in every direction, this</a:t>
            </a:r>
          </a:p>
          <a:p>
            <a:pPr>
              <a:buNone/>
            </a:pPr>
            <a:r>
              <a:rPr lang="en-US" dirty="0" smtClean="0">
                <a:solidFill>
                  <a:schemeClr val="bg1"/>
                </a:solidFill>
              </a:rPr>
              <a:t>    is called </a:t>
            </a:r>
            <a:r>
              <a:rPr lang="en-US" b="1" u="sng" dirty="0" smtClean="0">
                <a:solidFill>
                  <a:srgbClr val="FFC000"/>
                </a:solidFill>
              </a:rPr>
              <a:t>solar wind</a:t>
            </a:r>
            <a:r>
              <a:rPr lang="en-US" dirty="0" smtClean="0">
                <a:solidFill>
                  <a:schemeClr val="bg1"/>
                </a:solidFill>
              </a:rPr>
              <a:t>.</a:t>
            </a:r>
          </a:p>
        </p:txBody>
      </p:sp>
      <p:pic>
        <p:nvPicPr>
          <p:cNvPr id="14337" name="Picture 1"/>
          <p:cNvPicPr>
            <a:picLocks noChangeAspect="1" noChangeArrowheads="1"/>
          </p:cNvPicPr>
          <p:nvPr/>
        </p:nvPicPr>
        <p:blipFill>
          <a:blip r:embed="rId2" cstate="print"/>
          <a:srcRect/>
          <a:stretch>
            <a:fillRect/>
          </a:stretch>
        </p:blipFill>
        <p:spPr bwMode="auto">
          <a:xfrm>
            <a:off x="5364088" y="4149080"/>
            <a:ext cx="3419475" cy="2314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proastrology.org/images/stories/aboutastro/Planets.jpg"/>
          <p:cNvPicPr>
            <a:picLocks noChangeAspect="1" noChangeArrowheads="1"/>
          </p:cNvPicPr>
          <p:nvPr/>
        </p:nvPicPr>
        <p:blipFill>
          <a:blip r:embed="rId2" cstate="print"/>
          <a:srcRect/>
          <a:stretch>
            <a:fillRect/>
          </a:stretch>
        </p:blipFill>
        <p:spPr bwMode="auto">
          <a:xfrm>
            <a:off x="2195736" y="4049688"/>
            <a:ext cx="4282031" cy="2808312"/>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The Planets</a:t>
            </a:r>
            <a:endParaRPr lang="en-US" dirty="0">
              <a:solidFill>
                <a:schemeClr val="bg1"/>
              </a:solidFill>
            </a:endParaRPr>
          </a:p>
        </p:txBody>
      </p:sp>
      <p:sp>
        <p:nvSpPr>
          <p:cNvPr id="3" name="Content Placeholder 2"/>
          <p:cNvSpPr>
            <a:spLocks noGrp="1"/>
          </p:cNvSpPr>
          <p:nvPr>
            <p:ph idx="1"/>
          </p:nvPr>
        </p:nvSpPr>
        <p:spPr>
          <a:xfrm>
            <a:off x="467544" y="1196752"/>
            <a:ext cx="8219256" cy="2952329"/>
          </a:xfrm>
        </p:spPr>
        <p:txBody>
          <a:bodyPr>
            <a:normAutofit fontScale="92500" lnSpcReduction="20000"/>
          </a:bodyPr>
          <a:lstStyle/>
          <a:p>
            <a:r>
              <a:rPr lang="en-US" dirty="0" smtClean="0">
                <a:solidFill>
                  <a:schemeClr val="bg1"/>
                </a:solidFill>
              </a:rPr>
              <a:t>Each has its own unique features and characteristics. </a:t>
            </a:r>
          </a:p>
          <a:p>
            <a:r>
              <a:rPr lang="en-US" dirty="0" smtClean="0">
                <a:solidFill>
                  <a:schemeClr val="bg1"/>
                </a:solidFill>
              </a:rPr>
              <a:t>Divided into inner planets (</a:t>
            </a:r>
            <a:r>
              <a:rPr lang="en-US" dirty="0" smtClean="0">
                <a:solidFill>
                  <a:srgbClr val="FFC000"/>
                </a:solidFill>
              </a:rPr>
              <a:t>terrestrial</a:t>
            </a:r>
            <a:r>
              <a:rPr lang="en-US" dirty="0" smtClean="0">
                <a:solidFill>
                  <a:schemeClr val="bg1"/>
                </a:solidFill>
              </a:rPr>
              <a:t>) and outer planets (</a:t>
            </a:r>
            <a:r>
              <a:rPr lang="en-US" dirty="0" smtClean="0">
                <a:solidFill>
                  <a:srgbClr val="FFC000"/>
                </a:solidFill>
              </a:rPr>
              <a:t>Jovian</a:t>
            </a:r>
            <a:r>
              <a:rPr lang="en-US" dirty="0" smtClean="0">
                <a:solidFill>
                  <a:schemeClr val="bg1"/>
                </a:solidFill>
              </a:rPr>
              <a:t>).</a:t>
            </a:r>
          </a:p>
          <a:p>
            <a:r>
              <a:rPr lang="en-US" dirty="0" smtClean="0">
                <a:solidFill>
                  <a:srgbClr val="FFC000"/>
                </a:solidFill>
              </a:rPr>
              <a:t>Inner</a:t>
            </a:r>
            <a:r>
              <a:rPr lang="en-US" dirty="0" smtClean="0">
                <a:solidFill>
                  <a:schemeClr val="bg1"/>
                </a:solidFill>
              </a:rPr>
              <a:t> – tend to be smaller and rockier, close to sun</a:t>
            </a:r>
          </a:p>
          <a:p>
            <a:r>
              <a:rPr lang="en-US" dirty="0" smtClean="0">
                <a:solidFill>
                  <a:srgbClr val="FFC000"/>
                </a:solidFill>
              </a:rPr>
              <a:t>Outer</a:t>
            </a:r>
            <a:r>
              <a:rPr lang="en-US" dirty="0" smtClean="0">
                <a:solidFill>
                  <a:schemeClr val="bg1"/>
                </a:solidFill>
              </a:rPr>
              <a:t> – large and gaseous, far away from sun</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US" b="1" dirty="0" smtClean="0">
                <a:solidFill>
                  <a:schemeClr val="bg1"/>
                </a:solidFill>
              </a:rPr>
              <a:t>Researchers find evidence of ninth planet in solar system</a:t>
            </a:r>
            <a:br>
              <a:rPr lang="en-US" b="1" dirty="0" smtClean="0">
                <a:solidFill>
                  <a:schemeClr val="bg1"/>
                </a:solidFill>
              </a:rPr>
            </a:br>
            <a:r>
              <a:rPr lang="en-US" sz="1300" b="1" dirty="0" smtClean="0">
                <a:solidFill>
                  <a:schemeClr val="bg1"/>
                </a:solidFill>
              </a:rPr>
              <a:t>Traci Watson, Special for USA TODAY</a:t>
            </a:r>
            <a:r>
              <a:rPr lang="en-US" sz="1300" i="1" dirty="0" smtClean="0">
                <a:solidFill>
                  <a:schemeClr val="bg1"/>
                </a:solidFill>
              </a:rPr>
              <a:t>10:40 p.m. EST January 20, 2016</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Rectangle 2"/>
          <p:cNvSpPr/>
          <p:nvPr/>
        </p:nvSpPr>
        <p:spPr>
          <a:xfrm>
            <a:off x="4139952" y="5373216"/>
            <a:ext cx="4572000" cy="1200329"/>
          </a:xfrm>
          <a:prstGeom prst="rect">
            <a:avLst/>
          </a:prstGeom>
        </p:spPr>
        <p:txBody>
          <a:bodyPr>
            <a:spAutoFit/>
          </a:bodyPr>
          <a:lstStyle/>
          <a:p>
            <a:r>
              <a:rPr lang="en-US" dirty="0" smtClean="0"/>
              <a:t>/</a:t>
            </a:r>
            <a:r>
              <a:rPr lang="en-US" dirty="0" smtClean="0">
                <a:solidFill>
                  <a:schemeClr val="bg1"/>
                </a:solidFill>
              </a:rPr>
              <a:t>http://www.usatoday.com/story/news/nation/2016/01/20/researchers-discover-planet-nine/79056118</a:t>
            </a:r>
          </a:p>
          <a:p>
            <a:endParaRPr lang="en-US" dirty="0"/>
          </a:p>
        </p:txBody>
      </p:sp>
      <p:pic>
        <p:nvPicPr>
          <p:cNvPr id="89090" name="Picture 2"/>
          <p:cNvPicPr>
            <a:picLocks noChangeAspect="1" noChangeArrowheads="1"/>
          </p:cNvPicPr>
          <p:nvPr/>
        </p:nvPicPr>
        <p:blipFill>
          <a:blip r:embed="rId2" cstate="print"/>
          <a:srcRect/>
          <a:stretch>
            <a:fillRect/>
          </a:stretch>
        </p:blipFill>
        <p:spPr bwMode="auto">
          <a:xfrm>
            <a:off x="683568" y="2060848"/>
            <a:ext cx="5800725"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Do Planets Move in an Orbit?</a:t>
            </a:r>
            <a:endParaRPr lang="en-US" dirty="0">
              <a:solidFill>
                <a:schemeClr val="bg1"/>
              </a:solidFill>
            </a:endParaRPr>
          </a:p>
        </p:txBody>
      </p:sp>
      <p:sp>
        <p:nvSpPr>
          <p:cNvPr id="3" name="Content Placeholder 2"/>
          <p:cNvSpPr>
            <a:spLocks noGrp="1"/>
          </p:cNvSpPr>
          <p:nvPr>
            <p:ph idx="1"/>
          </p:nvPr>
        </p:nvSpPr>
        <p:spPr>
          <a:xfrm>
            <a:off x="457200" y="1600200"/>
            <a:ext cx="8229600" cy="2548879"/>
          </a:xfrm>
        </p:spPr>
        <p:txBody>
          <a:bodyPr>
            <a:normAutofit fontScale="85000" lnSpcReduction="10000"/>
          </a:bodyPr>
          <a:lstStyle/>
          <a:p>
            <a:r>
              <a:rPr lang="en-US" dirty="0" smtClean="0">
                <a:solidFill>
                  <a:schemeClr val="bg1"/>
                </a:solidFill>
              </a:rPr>
              <a:t>Answer: </a:t>
            </a:r>
            <a:r>
              <a:rPr lang="en-US" dirty="0" smtClean="0">
                <a:solidFill>
                  <a:srgbClr val="FFC000"/>
                </a:solidFill>
              </a:rPr>
              <a:t>Universal Gravitation</a:t>
            </a:r>
          </a:p>
          <a:p>
            <a:r>
              <a:rPr lang="en-US" dirty="0" smtClean="0">
                <a:solidFill>
                  <a:schemeClr val="bg1"/>
                </a:solidFill>
              </a:rPr>
              <a:t>Explanation: There is a gravitational force between all objects that pulls them together. When no forces act on an object, it will move in a straight line at a constant speed. Since the sun has gravity to pull the planets inwards, they move in an elliptical orbit.</a:t>
            </a:r>
            <a:endParaRPr lang="en-US" dirty="0">
              <a:solidFill>
                <a:schemeClr val="bg1"/>
              </a:solidFill>
            </a:endParaRPr>
          </a:p>
        </p:txBody>
      </p:sp>
      <p:pic>
        <p:nvPicPr>
          <p:cNvPr id="64514" name="Picture 2"/>
          <p:cNvPicPr>
            <a:picLocks noChangeAspect="1" noChangeArrowheads="1"/>
          </p:cNvPicPr>
          <p:nvPr/>
        </p:nvPicPr>
        <p:blipFill>
          <a:blip r:embed="rId2" cstate="print"/>
          <a:srcRect/>
          <a:stretch>
            <a:fillRect/>
          </a:stretch>
        </p:blipFill>
        <p:spPr bwMode="auto">
          <a:xfrm>
            <a:off x="1403648" y="4149080"/>
            <a:ext cx="6408712" cy="27092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Earth’s Rotation and Seasons</a:t>
            </a:r>
            <a:endParaRPr lang="en-US" dirty="0">
              <a:solidFill>
                <a:schemeClr val="bg1">
                  <a:lumMod val="95000"/>
                </a:schemeClr>
              </a:solidFill>
            </a:endParaRPr>
          </a:p>
        </p:txBody>
      </p:sp>
      <p:sp>
        <p:nvSpPr>
          <p:cNvPr id="3" name="Content Placeholder 2"/>
          <p:cNvSpPr>
            <a:spLocks noGrp="1"/>
          </p:cNvSpPr>
          <p:nvPr>
            <p:ph idx="1"/>
          </p:nvPr>
        </p:nvSpPr>
        <p:spPr>
          <a:xfrm>
            <a:off x="395536" y="1340768"/>
            <a:ext cx="8229600" cy="1684784"/>
          </a:xfrm>
        </p:spPr>
        <p:txBody>
          <a:bodyPr>
            <a:normAutofit lnSpcReduction="10000"/>
          </a:bodyPr>
          <a:lstStyle/>
          <a:p>
            <a:pPr>
              <a:buNone/>
            </a:pPr>
            <a:endParaRPr lang="en-US" dirty="0" smtClean="0">
              <a:solidFill>
                <a:schemeClr val="bg1">
                  <a:lumMod val="95000"/>
                </a:schemeClr>
              </a:solidFill>
            </a:endParaRPr>
          </a:p>
          <a:p>
            <a:pPr>
              <a:buNone/>
            </a:pPr>
            <a:r>
              <a:rPr lang="en-US" dirty="0" smtClean="0">
                <a:solidFill>
                  <a:srgbClr val="FF0000"/>
                </a:solidFill>
              </a:rPr>
              <a:t>Why do we have seasons?</a:t>
            </a:r>
          </a:p>
          <a:p>
            <a:pPr>
              <a:buNone/>
            </a:pPr>
            <a:r>
              <a:rPr lang="en-US" dirty="0" smtClean="0"/>
              <a:t>y do we have seasons?</a:t>
            </a:r>
          </a:p>
          <a:p>
            <a:pPr>
              <a:buNone/>
            </a:pPr>
            <a:endParaRPr lang="en-US" dirty="0" smtClean="0">
              <a:solidFill>
                <a:schemeClr val="bg1">
                  <a:lumMod val="95000"/>
                </a:schemeClr>
              </a:solidFill>
            </a:endParaRPr>
          </a:p>
          <a:p>
            <a:pPr>
              <a:buNone/>
            </a:pPr>
            <a:endParaRPr lang="en-US" dirty="0" smtClean="0">
              <a:solidFill>
                <a:schemeClr val="bg1">
                  <a:lumMod val="95000"/>
                </a:schemeClr>
              </a:solidFill>
            </a:endParaRPr>
          </a:p>
          <a:p>
            <a:pPr>
              <a:buNone/>
            </a:pPr>
            <a:endParaRPr lang="en-US" dirty="0">
              <a:solidFill>
                <a:schemeClr val="bg1">
                  <a:lumMod val="95000"/>
                </a:schemeClr>
              </a:solidFill>
            </a:endParaRPr>
          </a:p>
        </p:txBody>
      </p:sp>
      <p:sp>
        <p:nvSpPr>
          <p:cNvPr id="8" name="Content Placeholder 2"/>
          <p:cNvSpPr txBox="1">
            <a:spLocks/>
          </p:cNvSpPr>
          <p:nvPr/>
        </p:nvSpPr>
        <p:spPr>
          <a:xfrm>
            <a:off x="2425353" y="626606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solidFill>
                <a:schemeClr val="bg1">
                  <a:lumMod val="95000"/>
                </a:schemeClr>
              </a:solidFill>
            </a:endParaRPr>
          </a:p>
        </p:txBody>
      </p:sp>
      <p:pic>
        <p:nvPicPr>
          <p:cNvPr id="9" name="Picture 6" descr="http://www.learner.org/jnorth/images/imageshtml/earth-til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2884811"/>
            <a:ext cx="4762500" cy="378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Other Bodies in the Solar System</a:t>
            </a:r>
            <a:endParaRPr lang="en-US" dirty="0">
              <a:solidFill>
                <a:schemeClr val="bg1"/>
              </a:solidFill>
            </a:endParaRPr>
          </a:p>
        </p:txBody>
      </p:sp>
      <p:sp>
        <p:nvSpPr>
          <p:cNvPr id="3" name="Content Placeholder 2"/>
          <p:cNvSpPr>
            <a:spLocks noGrp="1"/>
          </p:cNvSpPr>
          <p:nvPr>
            <p:ph idx="1"/>
          </p:nvPr>
        </p:nvSpPr>
        <p:spPr/>
        <p:txBody>
          <a:bodyPr/>
          <a:lstStyle/>
          <a:p>
            <a:r>
              <a:rPr lang="en-US" b="1" dirty="0" smtClean="0">
                <a:solidFill>
                  <a:srgbClr val="C00000"/>
                </a:solidFill>
              </a:rPr>
              <a:t>Asteroids</a:t>
            </a:r>
          </a:p>
          <a:p>
            <a:pPr lvl="1"/>
            <a:r>
              <a:rPr lang="en-US" dirty="0" smtClean="0">
                <a:solidFill>
                  <a:srgbClr val="FFC000"/>
                </a:solidFill>
              </a:rPr>
              <a:t>Between</a:t>
            </a:r>
            <a:r>
              <a:rPr lang="en-US" dirty="0" smtClean="0">
                <a:solidFill>
                  <a:schemeClr val="bg1"/>
                </a:solidFill>
              </a:rPr>
              <a:t> the orbits </a:t>
            </a:r>
            <a:r>
              <a:rPr lang="en-US" dirty="0" smtClean="0">
                <a:solidFill>
                  <a:srgbClr val="FFC000"/>
                </a:solidFill>
              </a:rPr>
              <a:t>of Mars and Jupiter </a:t>
            </a:r>
            <a:r>
              <a:rPr lang="en-US" dirty="0" smtClean="0">
                <a:solidFill>
                  <a:schemeClr val="bg1"/>
                </a:solidFill>
              </a:rPr>
              <a:t>lies a </a:t>
            </a:r>
            <a:r>
              <a:rPr lang="en-US" dirty="0" smtClean="0">
                <a:solidFill>
                  <a:srgbClr val="FFC000"/>
                </a:solidFill>
              </a:rPr>
              <a:t>narrow belt of small, rocky or metallic bodies </a:t>
            </a:r>
            <a:r>
              <a:rPr lang="en-US" dirty="0" smtClean="0">
                <a:solidFill>
                  <a:schemeClr val="bg1"/>
                </a:solidFill>
              </a:rPr>
              <a:t>traveling in space.</a:t>
            </a:r>
          </a:p>
          <a:p>
            <a:pPr lvl="1"/>
            <a:r>
              <a:rPr lang="en-US" dirty="0" smtClean="0">
                <a:solidFill>
                  <a:schemeClr val="bg1"/>
                </a:solidFill>
              </a:rPr>
              <a:t>They </a:t>
            </a:r>
            <a:r>
              <a:rPr lang="en-US" dirty="0" smtClean="0">
                <a:solidFill>
                  <a:srgbClr val="FFC000"/>
                </a:solidFill>
              </a:rPr>
              <a:t>range in size </a:t>
            </a:r>
            <a:r>
              <a:rPr lang="en-US" dirty="0" smtClean="0">
                <a:solidFill>
                  <a:schemeClr val="bg1"/>
                </a:solidFill>
              </a:rPr>
              <a:t>from a few meters to hundreds of kilometers</a:t>
            </a:r>
          </a:p>
          <a:p>
            <a:pPr lvl="1"/>
            <a:r>
              <a:rPr lang="en-US" dirty="0" smtClean="0">
                <a:solidFill>
                  <a:schemeClr val="bg1"/>
                </a:solidFill>
              </a:rPr>
              <a:t>Origin of asteroids: scientists are uncertain</a:t>
            </a:r>
            <a:endParaRPr lang="en-US" dirty="0">
              <a:solidFill>
                <a:schemeClr val="bg1"/>
              </a:solidFill>
            </a:endParaRPr>
          </a:p>
        </p:txBody>
      </p:sp>
      <p:pic>
        <p:nvPicPr>
          <p:cNvPr id="11265" name="Picture 1"/>
          <p:cNvPicPr>
            <a:picLocks noChangeAspect="1" noChangeArrowheads="1"/>
          </p:cNvPicPr>
          <p:nvPr/>
        </p:nvPicPr>
        <p:blipFill>
          <a:blip r:embed="rId2" cstate="print"/>
          <a:srcRect/>
          <a:stretch>
            <a:fillRect/>
          </a:stretch>
        </p:blipFill>
        <p:spPr bwMode="auto">
          <a:xfrm>
            <a:off x="4427984" y="4941168"/>
            <a:ext cx="2952328" cy="18186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US" dirty="0" smtClean="0">
                <a:solidFill>
                  <a:schemeClr val="bg1"/>
                </a:solidFill>
              </a:rPr>
              <a:t>Other Bodies in the Solar System</a:t>
            </a:r>
            <a:endParaRPr lang="en-US" dirty="0">
              <a:solidFill>
                <a:schemeClr val="bg1"/>
              </a:solidFill>
            </a:endParaRPr>
          </a:p>
        </p:txBody>
      </p:sp>
      <p:sp>
        <p:nvSpPr>
          <p:cNvPr id="3" name="Content Placeholder 2"/>
          <p:cNvSpPr>
            <a:spLocks noGrp="1"/>
          </p:cNvSpPr>
          <p:nvPr>
            <p:ph idx="1"/>
          </p:nvPr>
        </p:nvSpPr>
        <p:spPr>
          <a:xfrm>
            <a:off x="457200" y="1600201"/>
            <a:ext cx="8229600" cy="4421088"/>
          </a:xfrm>
        </p:spPr>
        <p:txBody>
          <a:bodyPr>
            <a:normAutofit lnSpcReduction="10000"/>
          </a:bodyPr>
          <a:lstStyle/>
          <a:p>
            <a:r>
              <a:rPr lang="en-US" b="1" dirty="0" smtClean="0">
                <a:solidFill>
                  <a:srgbClr val="C00000"/>
                </a:solidFill>
              </a:rPr>
              <a:t>Comets</a:t>
            </a:r>
          </a:p>
          <a:p>
            <a:pPr lvl="1"/>
            <a:r>
              <a:rPr lang="en-US" dirty="0" smtClean="0">
                <a:solidFill>
                  <a:schemeClr val="bg1"/>
                </a:solidFill>
              </a:rPr>
              <a:t>Made of </a:t>
            </a:r>
            <a:r>
              <a:rPr lang="en-US" b="1" dirty="0" smtClean="0">
                <a:solidFill>
                  <a:srgbClr val="FFC000"/>
                </a:solidFill>
              </a:rPr>
              <a:t>dust and ice </a:t>
            </a:r>
            <a:r>
              <a:rPr lang="en-US" dirty="0" smtClean="0">
                <a:solidFill>
                  <a:schemeClr val="bg1"/>
                </a:solidFill>
              </a:rPr>
              <a:t>that travels through space</a:t>
            </a:r>
          </a:p>
          <a:p>
            <a:pPr lvl="1"/>
            <a:r>
              <a:rPr lang="en-US" dirty="0" smtClean="0">
                <a:solidFill>
                  <a:schemeClr val="bg1"/>
                </a:solidFill>
              </a:rPr>
              <a:t>When they get close to the sun, </a:t>
            </a:r>
            <a:r>
              <a:rPr lang="en-US" b="1" dirty="0" smtClean="0">
                <a:solidFill>
                  <a:srgbClr val="FFC000"/>
                </a:solidFill>
              </a:rPr>
              <a:t>they heat up and gases are released</a:t>
            </a:r>
            <a:r>
              <a:rPr lang="en-US" dirty="0" smtClean="0">
                <a:solidFill>
                  <a:schemeClr val="bg1"/>
                </a:solidFill>
              </a:rPr>
              <a:t>.</a:t>
            </a:r>
          </a:p>
          <a:p>
            <a:pPr lvl="1"/>
            <a:r>
              <a:rPr lang="en-US" dirty="0" smtClean="0">
                <a:solidFill>
                  <a:schemeClr val="bg1"/>
                </a:solidFill>
              </a:rPr>
              <a:t>As the comets move, the streaming gases are visible as a </a:t>
            </a:r>
            <a:r>
              <a:rPr lang="en-US" dirty="0" smtClean="0">
                <a:solidFill>
                  <a:srgbClr val="FFC000"/>
                </a:solidFill>
              </a:rPr>
              <a:t>“tail”</a:t>
            </a:r>
          </a:p>
          <a:p>
            <a:pPr lvl="1"/>
            <a:r>
              <a:rPr lang="en-US" dirty="0" smtClean="0">
                <a:solidFill>
                  <a:schemeClr val="bg1"/>
                </a:solidFill>
              </a:rPr>
              <a:t>Comets usually stay in the outer edges of the solar system, but sometimes they’re thrown into the inner solar system and regularly rotate around the sun. </a:t>
            </a:r>
            <a:endParaRPr lang="en-US" dirty="0">
              <a:solidFill>
                <a:schemeClr val="bg1"/>
              </a:solidFill>
            </a:endParaRPr>
          </a:p>
        </p:txBody>
      </p:sp>
      <p:pic>
        <p:nvPicPr>
          <p:cNvPr id="10242" name="Picture 2"/>
          <p:cNvPicPr>
            <a:picLocks noChangeAspect="1" noChangeArrowheads="1"/>
          </p:cNvPicPr>
          <p:nvPr/>
        </p:nvPicPr>
        <p:blipFill>
          <a:blip r:embed="rId2" cstate="print"/>
          <a:srcRect/>
          <a:stretch>
            <a:fillRect/>
          </a:stretch>
        </p:blipFill>
        <p:spPr bwMode="auto">
          <a:xfrm>
            <a:off x="6588224" y="5519144"/>
            <a:ext cx="2304256" cy="1366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smtClean="0">
              <a:hlinkClick r:id="rId2"/>
            </a:endParaRPr>
          </a:p>
          <a:p>
            <a:r>
              <a:rPr lang="en-US" dirty="0" smtClean="0">
                <a:hlinkClick r:id="rId2"/>
              </a:rPr>
              <a:t>http://www.esa.int/Education/Teach_with_Rosetta/Paxi_animations</a:t>
            </a:r>
            <a:endParaRPr lang="en-US" dirty="0" smtClean="0"/>
          </a:p>
          <a:p>
            <a:pPr>
              <a:buNone/>
            </a:pPr>
            <a:r>
              <a:rPr lang="en-US" dirty="0" smtClean="0">
                <a:solidFill>
                  <a:schemeClr val="bg2"/>
                </a:solidFill>
              </a:rPr>
              <a:t>Scroll down to comet video</a:t>
            </a:r>
          </a:p>
          <a:p>
            <a:endParaRPr lang="en-US" dirty="0" smtClean="0"/>
          </a:p>
          <a:p>
            <a:r>
              <a:rPr lang="en-US" dirty="0" smtClean="0">
                <a:hlinkClick r:id="rId3"/>
              </a:rPr>
              <a:t>http://www.esa.int/spaceinvideos/Videos/2014/08/Philae_s_mission_at_comet_67P</a:t>
            </a:r>
            <a:endParaRPr lang="en-US" dirty="0" smtClean="0"/>
          </a:p>
          <a:p>
            <a:endParaRPr lang="en-US" dirty="0" smtClean="0"/>
          </a:p>
          <a:p>
            <a:endParaRPr lang="en-US" dirty="0"/>
          </a:p>
        </p:txBody>
      </p:sp>
      <p:pic>
        <p:nvPicPr>
          <p:cNvPr id="4" name="Picture 4" descr="http://theglobalpanorama.com/wp-content/uploads/2014/09/11962954335_7e8654025d_o.jpg"/>
          <p:cNvPicPr>
            <a:picLocks noChangeAspect="1" noChangeArrowheads="1"/>
          </p:cNvPicPr>
          <p:nvPr/>
        </p:nvPicPr>
        <p:blipFill>
          <a:blip r:embed="rId4" cstate="print"/>
          <a:srcRect/>
          <a:stretch>
            <a:fillRect/>
          </a:stretch>
        </p:blipFill>
        <p:spPr bwMode="auto">
          <a:xfrm>
            <a:off x="2555776" y="476672"/>
            <a:ext cx="3742384" cy="210509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http://blogs-images.forbes.com/paulrodgers/files/2014/08/RosettaCourse.jpeg"/>
          <p:cNvPicPr>
            <a:picLocks noChangeAspect="1" noChangeArrowheads="1"/>
          </p:cNvPicPr>
          <p:nvPr/>
        </p:nvPicPr>
        <p:blipFill>
          <a:blip r:embed="rId2" cstate="print"/>
          <a:srcRect/>
          <a:stretch>
            <a:fillRect/>
          </a:stretch>
        </p:blipFill>
        <p:spPr bwMode="auto">
          <a:xfrm>
            <a:off x="899592" y="692696"/>
            <a:ext cx="6889297" cy="5400600"/>
          </a:xfrm>
          <a:prstGeom prst="rect">
            <a:avLst/>
          </a:prstGeom>
          <a:noFill/>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ttp://www.independent.co.uk/incoming/article9073076.ece/alternates/w620/21JanRosettaSpaceWEB.jpg"/>
          <p:cNvPicPr>
            <a:picLocks noGrp="1" noChangeAspect="1" noChangeArrowheads="1"/>
          </p:cNvPicPr>
          <p:nvPr>
            <p:ph idx="1"/>
          </p:nvPr>
        </p:nvPicPr>
        <p:blipFill>
          <a:blip r:embed="rId2" cstate="print"/>
          <a:srcRect/>
          <a:stretch>
            <a:fillRect/>
          </a:stretch>
        </p:blipFill>
        <p:spPr bwMode="auto">
          <a:xfrm>
            <a:off x="516393" y="404664"/>
            <a:ext cx="7872875" cy="590465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http://s.telegraph.co.uk/graphics/Lightbox/published/172/images/THUMB.jpg"/>
          <p:cNvPicPr>
            <a:picLocks noGrp="1" noChangeAspect="1" noChangeArrowheads="1"/>
          </p:cNvPicPr>
          <p:nvPr>
            <p:ph idx="1"/>
          </p:nvPr>
        </p:nvPicPr>
        <p:blipFill>
          <a:blip r:embed="rId2" cstate="print"/>
          <a:srcRect/>
          <a:stretch>
            <a:fillRect/>
          </a:stretch>
        </p:blipFill>
        <p:spPr bwMode="auto">
          <a:xfrm>
            <a:off x="0" y="764704"/>
            <a:ext cx="8998154" cy="507342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schemeClr val="bg1"/>
                </a:solidFill>
              </a:rPr>
              <a:t>Images from the Rosetta spacecraft show Philae drifting across the surface of its target comet during landing Nov. 12, 2014. Credit: ESA/Rosetta/MPS for OSIRIS Team</a:t>
            </a:r>
            <a:endParaRPr lang="en-US" dirty="0"/>
          </a:p>
        </p:txBody>
      </p:sp>
      <p:pic>
        <p:nvPicPr>
          <p:cNvPr id="4" name="Picture 8" descr="http://www.esa.int/var/esa/storage/images/esa_multimedia/images/2014/11/osiris_spots_philae_drifting_across_the_comet/15058700-1-eng-GB/OSIRIS_spots_Philae_drifting_across_the_comet.jpg"/>
          <p:cNvPicPr>
            <a:picLocks noGrp="1" noChangeAspect="1" noChangeArrowheads="1"/>
          </p:cNvPicPr>
          <p:nvPr>
            <p:ph idx="1"/>
          </p:nvPr>
        </p:nvPicPr>
        <p:blipFill>
          <a:blip r:embed="rId2" cstate="print"/>
          <a:srcRect/>
          <a:stretch>
            <a:fillRect/>
          </a:stretch>
        </p:blipFill>
        <p:spPr bwMode="auto">
          <a:xfrm>
            <a:off x="971600" y="1700808"/>
            <a:ext cx="7242639" cy="497074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Other Bodies in the Solar System</a:t>
            </a:r>
            <a:endParaRPr lang="en-US" dirty="0">
              <a:solidFill>
                <a:schemeClr val="bg1"/>
              </a:solidFill>
            </a:endParaRPr>
          </a:p>
        </p:txBody>
      </p:sp>
      <p:sp>
        <p:nvSpPr>
          <p:cNvPr id="3" name="Content Placeholder 2"/>
          <p:cNvSpPr>
            <a:spLocks noGrp="1"/>
          </p:cNvSpPr>
          <p:nvPr>
            <p:ph idx="1"/>
          </p:nvPr>
        </p:nvSpPr>
        <p:spPr>
          <a:xfrm>
            <a:off x="251520" y="1628800"/>
            <a:ext cx="8229600" cy="4525963"/>
          </a:xfrm>
        </p:spPr>
        <p:txBody>
          <a:bodyPr>
            <a:normAutofit lnSpcReduction="10000"/>
          </a:bodyPr>
          <a:lstStyle/>
          <a:p>
            <a:r>
              <a:rPr lang="en-US" b="1" dirty="0" smtClean="0">
                <a:solidFill>
                  <a:srgbClr val="C00000"/>
                </a:solidFill>
              </a:rPr>
              <a:t>Meteoroids</a:t>
            </a:r>
          </a:p>
          <a:p>
            <a:pPr lvl="1"/>
            <a:r>
              <a:rPr lang="en-US" dirty="0" smtClean="0">
                <a:solidFill>
                  <a:schemeClr val="bg1"/>
                </a:solidFill>
              </a:rPr>
              <a:t>Small pieces of rock </a:t>
            </a:r>
            <a:r>
              <a:rPr lang="en-US" u="sng" dirty="0" smtClean="0">
                <a:solidFill>
                  <a:srgbClr val="FFC000"/>
                </a:solidFill>
              </a:rPr>
              <a:t>flying through space</a:t>
            </a:r>
          </a:p>
          <a:p>
            <a:r>
              <a:rPr lang="en-US" b="1" dirty="0" smtClean="0">
                <a:solidFill>
                  <a:srgbClr val="C00000"/>
                </a:solidFill>
              </a:rPr>
              <a:t>Meteor</a:t>
            </a:r>
          </a:p>
          <a:p>
            <a:pPr lvl="1"/>
            <a:r>
              <a:rPr lang="en-US" dirty="0" smtClean="0">
                <a:solidFill>
                  <a:schemeClr val="bg1"/>
                </a:solidFill>
              </a:rPr>
              <a:t>When a meteoroid is pulled into our </a:t>
            </a:r>
            <a:r>
              <a:rPr lang="en-US" u="sng" dirty="0" smtClean="0">
                <a:solidFill>
                  <a:srgbClr val="FFC000"/>
                </a:solidFill>
              </a:rPr>
              <a:t>atmosphere</a:t>
            </a:r>
            <a:r>
              <a:rPr lang="en-US" dirty="0" smtClean="0">
                <a:solidFill>
                  <a:srgbClr val="FFC000"/>
                </a:solidFill>
              </a:rPr>
              <a:t>,</a:t>
            </a:r>
            <a:r>
              <a:rPr lang="en-US" dirty="0" smtClean="0">
                <a:solidFill>
                  <a:schemeClr val="bg1"/>
                </a:solidFill>
              </a:rPr>
              <a:t> atmospheric friction causes it to light up</a:t>
            </a:r>
          </a:p>
          <a:p>
            <a:pPr lvl="1"/>
            <a:r>
              <a:rPr lang="en-US" dirty="0" smtClean="0">
                <a:solidFill>
                  <a:schemeClr val="bg1"/>
                </a:solidFill>
              </a:rPr>
              <a:t>These are shooting stars</a:t>
            </a:r>
          </a:p>
          <a:p>
            <a:r>
              <a:rPr lang="en-US" b="1" dirty="0" smtClean="0">
                <a:solidFill>
                  <a:srgbClr val="C00000"/>
                </a:solidFill>
              </a:rPr>
              <a:t>Meteorite</a:t>
            </a:r>
          </a:p>
          <a:p>
            <a:pPr lvl="1"/>
            <a:r>
              <a:rPr lang="en-US" dirty="0" smtClean="0">
                <a:solidFill>
                  <a:schemeClr val="bg1"/>
                </a:solidFill>
              </a:rPr>
              <a:t>If the meteor lasts long enough to </a:t>
            </a:r>
            <a:r>
              <a:rPr lang="en-US" u="sng" dirty="0" smtClean="0">
                <a:solidFill>
                  <a:srgbClr val="FFC000"/>
                </a:solidFill>
              </a:rPr>
              <a:t>hit the earth</a:t>
            </a:r>
            <a:r>
              <a:rPr lang="en-US" dirty="0" smtClean="0">
                <a:solidFill>
                  <a:schemeClr val="bg1"/>
                </a:solidFill>
              </a:rPr>
              <a:t>, it is called a meteorite</a:t>
            </a:r>
            <a:endParaRPr lang="en-US"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7048500" y="1052736"/>
            <a:ext cx="2095500" cy="140017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211960" y="5543550"/>
            <a:ext cx="2009775" cy="1314450"/>
          </a:xfrm>
          <a:prstGeom prst="rect">
            <a:avLst/>
          </a:prstGeom>
          <a:noFill/>
          <a:ln w="9525">
            <a:noFill/>
            <a:miter lim="800000"/>
            <a:headEnd/>
            <a:tailEnd/>
          </a:ln>
        </p:spPr>
      </p:pic>
      <p:cxnSp>
        <p:nvCxnSpPr>
          <p:cNvPr id="9" name="Straight Arrow Connector 8"/>
          <p:cNvCxnSpPr/>
          <p:nvPr/>
        </p:nvCxnSpPr>
        <p:spPr>
          <a:xfrm rot="10800000">
            <a:off x="6372200" y="5949280"/>
            <a:ext cx="72008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64288" y="5661248"/>
            <a:ext cx="1970604" cy="923330"/>
          </a:xfrm>
          <a:prstGeom prst="rect">
            <a:avLst/>
          </a:prstGeom>
          <a:noFill/>
        </p:spPr>
        <p:txBody>
          <a:bodyPr wrap="none" rtlCol="0">
            <a:spAutoFit/>
          </a:bodyPr>
          <a:lstStyle/>
          <a:p>
            <a:r>
              <a:rPr lang="en-US" dirty="0" smtClean="0">
                <a:solidFill>
                  <a:schemeClr val="bg1"/>
                </a:solidFill>
              </a:rPr>
              <a:t>Two impact craters</a:t>
            </a:r>
          </a:p>
          <a:p>
            <a:r>
              <a:rPr lang="en-US" dirty="0">
                <a:solidFill>
                  <a:schemeClr val="bg1"/>
                </a:solidFill>
              </a:rPr>
              <a:t>l</a:t>
            </a:r>
            <a:r>
              <a:rPr lang="en-US" dirty="0" smtClean="0">
                <a:solidFill>
                  <a:schemeClr val="bg1"/>
                </a:solidFill>
              </a:rPr>
              <a:t>eft by a meteorite</a:t>
            </a:r>
          </a:p>
          <a:p>
            <a:r>
              <a:rPr lang="en-US" dirty="0">
                <a:solidFill>
                  <a:schemeClr val="bg1"/>
                </a:solidFill>
              </a:rPr>
              <a:t>i</a:t>
            </a:r>
            <a:r>
              <a:rPr lang="en-US" dirty="0" smtClean="0">
                <a:solidFill>
                  <a:schemeClr val="bg1"/>
                </a:solidFill>
              </a:rPr>
              <a:t>n Quebec</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to="" calcmode="lin" valueType="num">
                                      <p:cBhvr>
                                        <p:cTn id="21" dur="1" fill="hold"/>
                                        <p:tgtEl>
                                          <p:spTgt spid="3">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to="" calcmode="lin" valueType="num">
                                      <p:cBhvr>
                                        <p:cTn id="29"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1.5 Describing the Position of Objects in Space</a:t>
            </a:r>
            <a:endParaRPr lang="en-US" dirty="0">
              <a:solidFill>
                <a:schemeClr val="bg1"/>
              </a:solidFill>
            </a:endParaRPr>
          </a:p>
        </p:txBody>
      </p:sp>
      <p:sp>
        <p:nvSpPr>
          <p:cNvPr id="5" name="Subtitle 4"/>
          <p:cNvSpPr>
            <a:spLocks noGrp="1"/>
          </p:cNvSpPr>
          <p:nvPr>
            <p:ph type="subTitle" idx="1"/>
          </p:nvPr>
        </p:nvSpPr>
        <p:spPr/>
        <p:txBody>
          <a:bodyPr>
            <a:normAutofit/>
          </a:bodyPr>
          <a:lstStyle/>
          <a:p>
            <a:endParaRPr lang="en-US"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Where in the sky is it?</a:t>
            </a:r>
            <a:endParaRPr lang="en-US" dirty="0">
              <a:solidFill>
                <a:schemeClr val="bg1">
                  <a:lumMod val="95000"/>
                </a:schemeClr>
              </a:solidFill>
            </a:endParaRPr>
          </a:p>
        </p:txBody>
      </p:sp>
      <p:sp>
        <p:nvSpPr>
          <p:cNvPr id="3" name="Content Placeholder 2"/>
          <p:cNvSpPr>
            <a:spLocks noGrp="1"/>
          </p:cNvSpPr>
          <p:nvPr>
            <p:ph idx="1"/>
          </p:nvPr>
        </p:nvSpPr>
        <p:spPr/>
        <p:txBody>
          <a:bodyPr/>
          <a:lstStyle/>
          <a:p>
            <a:r>
              <a:rPr lang="en-US" dirty="0" smtClean="0">
                <a:solidFill>
                  <a:schemeClr val="bg1">
                    <a:lumMod val="95000"/>
                  </a:schemeClr>
                </a:solidFill>
              </a:rPr>
              <a:t>In history, how did they measure locations of celestial bodies in the sky?</a:t>
            </a:r>
          </a:p>
          <a:p>
            <a:r>
              <a:rPr lang="en-US" dirty="0" smtClean="0">
                <a:solidFill>
                  <a:schemeClr val="bg1">
                    <a:lumMod val="95000"/>
                  </a:schemeClr>
                </a:solidFill>
              </a:rPr>
              <a:t>In order for scientists to understand the sky and what was going on, they had to observe, measure and calculate. </a:t>
            </a:r>
          </a:p>
          <a:p>
            <a:r>
              <a:rPr lang="en-US" dirty="0" smtClean="0">
                <a:solidFill>
                  <a:schemeClr val="bg1">
                    <a:lumMod val="95000"/>
                  </a:schemeClr>
                </a:solidFill>
              </a:rPr>
              <a:t>To document the location of an object, scientists use altitude, </a:t>
            </a:r>
            <a:r>
              <a:rPr lang="en-US" dirty="0" smtClean="0">
                <a:solidFill>
                  <a:srgbClr val="FFC000"/>
                </a:solidFill>
              </a:rPr>
              <a:t>azimuth and altitude-azimuth </a:t>
            </a:r>
            <a:r>
              <a:rPr lang="en-US" dirty="0" smtClean="0">
                <a:solidFill>
                  <a:schemeClr val="bg1">
                    <a:lumMod val="95000"/>
                  </a:schemeClr>
                </a:solidFill>
              </a:rPr>
              <a:t>coordinates. </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&lt;div class='</a:t>
            </a:r>
            <a:r>
              <a:rPr lang="en-US" dirty="0" err="1" smtClean="0"/>
              <a:t>visually_embed</a:t>
            </a:r>
            <a:r>
              <a:rPr lang="en-US" dirty="0" smtClean="0"/>
              <a:t>'&gt;&lt;</a:t>
            </a:r>
            <a:r>
              <a:rPr lang="en-US" dirty="0" err="1" smtClean="0"/>
              <a:t>img</a:t>
            </a:r>
            <a:r>
              <a:rPr lang="en-US" dirty="0" smtClean="0"/>
              <a:t> class='</a:t>
            </a:r>
            <a:r>
              <a:rPr lang="en-US" dirty="0" err="1" smtClean="0"/>
              <a:t>visually_embed_infographic</a:t>
            </a:r>
            <a:r>
              <a:rPr lang="en-US" dirty="0" smtClean="0"/>
              <a:t>' </a:t>
            </a:r>
            <a:r>
              <a:rPr lang="en-US" dirty="0" err="1" smtClean="0"/>
              <a:t>src</a:t>
            </a:r>
            <a:r>
              <a:rPr lang="en-US" dirty="0" smtClean="0"/>
              <a:t>='' alt='Why Are There Seasons?' /&gt;&lt;div class='</a:t>
            </a:r>
            <a:r>
              <a:rPr lang="en-US" dirty="0" err="1" smtClean="0"/>
              <a:t>visually_embed_cycle</a:t>
            </a:r>
            <a:r>
              <a:rPr lang="en-US" dirty="0" smtClean="0"/>
              <a:t>'&gt;&lt;span&gt;by &lt;/span&gt;&lt;a target='_blank' </a:t>
            </a:r>
            <a:r>
              <a:rPr lang="en-US" dirty="0" err="1" smtClean="0"/>
              <a:t>href</a:t>
            </a:r>
            <a:r>
              <a:rPr lang="en-US" dirty="0" smtClean="0"/>
              <a:t>='http://behance.net/mindy?utm_source=visually_embed'&gt;mindy&lt;/a&gt;. &lt;</a:t>
            </a:r>
            <a:r>
              <a:rPr lang="en-US" dirty="0" err="1" smtClean="0"/>
              <a:t>br</a:t>
            </a:r>
            <a:r>
              <a:rPr lang="en-US" dirty="0" smtClean="0"/>
              <a:t>/&gt;&lt;/div&gt;&lt;script type='text/</a:t>
            </a:r>
            <a:r>
              <a:rPr lang="en-US" dirty="0" err="1" smtClean="0"/>
              <a:t>javascript</a:t>
            </a:r>
            <a:r>
              <a:rPr lang="en-US" dirty="0" smtClean="0"/>
              <a:t>' </a:t>
            </a:r>
            <a:r>
              <a:rPr lang="en-US" dirty="0" err="1" smtClean="0"/>
              <a:t>src</a:t>
            </a:r>
            <a:r>
              <a:rPr lang="en-US" dirty="0" smtClean="0"/>
              <a:t>='http://a.visual.ly/api/embed/63765?width=540' class='</a:t>
            </a:r>
            <a:r>
              <a:rPr lang="en-US" dirty="0" err="1" smtClean="0"/>
              <a:t>visually_embed_script</a:t>
            </a:r>
            <a:r>
              <a:rPr lang="en-US" dirty="0" smtClean="0"/>
              <a:t>' id='visually_embed_script_63765'&gt;&lt;/script&gt;&lt;/div&gt;</a:t>
            </a:r>
            <a:endParaRPr lang="en-US" dirty="0"/>
          </a:p>
        </p:txBody>
      </p:sp>
      <p:pic>
        <p:nvPicPr>
          <p:cNvPr id="87041" name="Picture 1"/>
          <p:cNvPicPr>
            <a:picLocks noChangeAspect="1" noChangeArrowheads="1"/>
          </p:cNvPicPr>
          <p:nvPr/>
        </p:nvPicPr>
        <p:blipFill>
          <a:blip r:embed="rId2" cstate="print"/>
          <a:srcRect/>
          <a:stretch>
            <a:fillRect/>
          </a:stretch>
        </p:blipFill>
        <p:spPr bwMode="auto">
          <a:xfrm>
            <a:off x="323528" y="1628800"/>
            <a:ext cx="8402356" cy="3647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Altitude</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lumMod val="95000"/>
                  </a:schemeClr>
                </a:solidFill>
              </a:rPr>
              <a:t>Altitude gives you the “how far </a:t>
            </a:r>
            <a:r>
              <a:rPr lang="en-US" dirty="0" smtClean="0">
                <a:solidFill>
                  <a:srgbClr val="FF0000"/>
                </a:solidFill>
              </a:rPr>
              <a:t>above the horizon </a:t>
            </a:r>
            <a:r>
              <a:rPr lang="en-US" dirty="0" smtClean="0">
                <a:solidFill>
                  <a:schemeClr val="bg1">
                    <a:lumMod val="95000"/>
                  </a:schemeClr>
                </a:solidFill>
              </a:rPr>
              <a:t>it is”.  (</a:t>
            </a:r>
            <a:r>
              <a:rPr lang="en-US" dirty="0" smtClean="0">
                <a:solidFill>
                  <a:srgbClr val="FF0000"/>
                </a:solidFill>
              </a:rPr>
              <a:t>0º  to 90º</a:t>
            </a:r>
            <a:r>
              <a:rPr lang="en-US" dirty="0" smtClean="0">
                <a:solidFill>
                  <a:schemeClr val="bg1">
                    <a:lumMod val="95000"/>
                  </a:schemeClr>
                </a:solidFill>
              </a:rPr>
              <a:t>)</a:t>
            </a:r>
          </a:p>
          <a:p>
            <a:r>
              <a:rPr lang="en-US" dirty="0" smtClean="0">
                <a:solidFill>
                  <a:schemeClr val="bg1">
                    <a:lumMod val="95000"/>
                  </a:schemeClr>
                </a:solidFill>
              </a:rPr>
              <a:t>Stars straight up will be at 90º</a:t>
            </a:r>
          </a:p>
          <a:p>
            <a:r>
              <a:rPr lang="en-US" dirty="0" smtClean="0">
                <a:solidFill>
                  <a:schemeClr val="bg1">
                    <a:lumMod val="95000"/>
                  </a:schemeClr>
                </a:solidFill>
              </a:rPr>
              <a:t>Points on the horizon will be at 0º</a:t>
            </a:r>
          </a:p>
          <a:p>
            <a:r>
              <a:rPr lang="en-US" dirty="0" smtClean="0">
                <a:solidFill>
                  <a:schemeClr val="bg1">
                    <a:lumMod val="95000"/>
                  </a:schemeClr>
                </a:solidFill>
              </a:rPr>
              <a:t>Stars half way up the sky</a:t>
            </a:r>
          </a:p>
          <a:p>
            <a:pPr>
              <a:buNone/>
            </a:pPr>
            <a:r>
              <a:rPr lang="en-US" dirty="0">
                <a:solidFill>
                  <a:schemeClr val="bg1">
                    <a:lumMod val="95000"/>
                  </a:schemeClr>
                </a:solidFill>
              </a:rPr>
              <a:t> </a:t>
            </a:r>
            <a:r>
              <a:rPr lang="en-US" dirty="0" smtClean="0">
                <a:solidFill>
                  <a:schemeClr val="bg1">
                    <a:lumMod val="95000"/>
                  </a:schemeClr>
                </a:solidFill>
              </a:rPr>
              <a:t>   will be at 45º</a:t>
            </a:r>
          </a:p>
          <a:p>
            <a:r>
              <a:rPr lang="en-US" dirty="0" smtClean="0">
                <a:solidFill>
                  <a:srgbClr val="FFFF00"/>
                </a:solidFill>
              </a:rPr>
              <a:t>Zenith</a:t>
            </a:r>
            <a:r>
              <a:rPr lang="en-US" dirty="0" smtClean="0">
                <a:solidFill>
                  <a:schemeClr val="bg1">
                    <a:lumMod val="95000"/>
                  </a:schemeClr>
                </a:solidFill>
              </a:rPr>
              <a:t> refers to the </a:t>
            </a:r>
          </a:p>
          <a:p>
            <a:pPr>
              <a:buNone/>
            </a:pPr>
            <a:r>
              <a:rPr lang="en-US" dirty="0">
                <a:solidFill>
                  <a:schemeClr val="bg1">
                    <a:lumMod val="95000"/>
                  </a:schemeClr>
                </a:solidFill>
              </a:rPr>
              <a:t> </a:t>
            </a:r>
            <a:r>
              <a:rPr lang="en-US" dirty="0" smtClean="0">
                <a:solidFill>
                  <a:schemeClr val="bg1">
                    <a:lumMod val="95000"/>
                  </a:schemeClr>
                </a:solidFill>
              </a:rPr>
              <a:t>   highest point directly</a:t>
            </a:r>
          </a:p>
          <a:p>
            <a:pPr>
              <a:buNone/>
            </a:pPr>
            <a:r>
              <a:rPr lang="en-US" dirty="0">
                <a:solidFill>
                  <a:schemeClr val="bg1">
                    <a:lumMod val="95000"/>
                  </a:schemeClr>
                </a:solidFill>
              </a:rPr>
              <a:t> </a:t>
            </a:r>
            <a:r>
              <a:rPr lang="en-US" dirty="0" smtClean="0">
                <a:solidFill>
                  <a:schemeClr val="bg1">
                    <a:lumMod val="95000"/>
                  </a:schemeClr>
                </a:solidFill>
              </a:rPr>
              <a:t>   overhead</a:t>
            </a:r>
          </a:p>
          <a:p>
            <a:endParaRPr lang="en-US" dirty="0">
              <a:solidFill>
                <a:schemeClr val="bg1">
                  <a:lumMod val="95000"/>
                </a:schemeClr>
              </a:solidFill>
            </a:endParaRPr>
          </a:p>
        </p:txBody>
      </p:sp>
      <p:pic>
        <p:nvPicPr>
          <p:cNvPr id="110594" name="Picture 2" descr="http://www.aenigmatis.com/astronomy/find/angular-altitude.gif"/>
          <p:cNvPicPr>
            <a:picLocks noChangeAspect="1" noChangeArrowheads="1"/>
          </p:cNvPicPr>
          <p:nvPr/>
        </p:nvPicPr>
        <p:blipFill>
          <a:blip r:embed="rId2" cstate="print"/>
          <a:srcRect/>
          <a:stretch>
            <a:fillRect/>
          </a:stretch>
        </p:blipFill>
        <p:spPr bwMode="auto">
          <a:xfrm>
            <a:off x="5364088" y="3789040"/>
            <a:ext cx="3159696" cy="25572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Azimuth</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lumMod val="95000"/>
                  </a:schemeClr>
                </a:solidFill>
              </a:rPr>
              <a:t>Azimuth determines which </a:t>
            </a:r>
            <a:r>
              <a:rPr lang="en-US" b="1" dirty="0" smtClean="0">
                <a:solidFill>
                  <a:srgbClr val="FFC000"/>
                </a:solidFill>
              </a:rPr>
              <a:t>compass direction </a:t>
            </a:r>
            <a:r>
              <a:rPr lang="en-US" dirty="0" smtClean="0">
                <a:solidFill>
                  <a:schemeClr val="bg1">
                    <a:lumMod val="95000"/>
                  </a:schemeClr>
                </a:solidFill>
              </a:rPr>
              <a:t>it can be found at in the sky.  ( in degrees from </a:t>
            </a:r>
            <a:r>
              <a:rPr lang="en-US" b="1" dirty="0" smtClean="0">
                <a:solidFill>
                  <a:srgbClr val="FFC000"/>
                </a:solidFill>
              </a:rPr>
              <a:t>0º  to  360º )</a:t>
            </a:r>
          </a:p>
          <a:p>
            <a:r>
              <a:rPr lang="en-US" dirty="0" smtClean="0">
                <a:solidFill>
                  <a:schemeClr val="bg1">
                    <a:lumMod val="95000"/>
                  </a:schemeClr>
                </a:solidFill>
              </a:rPr>
              <a:t>Stars in the north will have an azimuth of 0º</a:t>
            </a:r>
          </a:p>
          <a:p>
            <a:r>
              <a:rPr lang="en-US" dirty="0" smtClean="0">
                <a:solidFill>
                  <a:schemeClr val="bg1">
                    <a:lumMod val="95000"/>
                  </a:schemeClr>
                </a:solidFill>
              </a:rPr>
              <a:t>East = 90º</a:t>
            </a:r>
          </a:p>
          <a:p>
            <a:r>
              <a:rPr lang="en-US" dirty="0" smtClean="0">
                <a:solidFill>
                  <a:schemeClr val="bg1">
                    <a:lumMod val="95000"/>
                  </a:schemeClr>
                </a:solidFill>
              </a:rPr>
              <a:t>South = 180º</a:t>
            </a:r>
          </a:p>
          <a:p>
            <a:r>
              <a:rPr lang="en-US" dirty="0" smtClean="0">
                <a:solidFill>
                  <a:schemeClr val="bg1">
                    <a:lumMod val="95000"/>
                  </a:schemeClr>
                </a:solidFill>
              </a:rPr>
              <a:t>West = 270º </a:t>
            </a:r>
          </a:p>
          <a:p>
            <a:endParaRPr lang="en-US" dirty="0" smtClean="0">
              <a:solidFill>
                <a:schemeClr val="bg1">
                  <a:lumMod val="95000"/>
                </a:schemeClr>
              </a:solidFill>
            </a:endParaRPr>
          </a:p>
          <a:p>
            <a:pPr>
              <a:buNone/>
            </a:pPr>
            <a:r>
              <a:rPr lang="en-US" dirty="0" smtClean="0">
                <a:solidFill>
                  <a:schemeClr val="bg1">
                    <a:lumMod val="95000"/>
                  </a:schemeClr>
                </a:solidFill>
              </a:rPr>
              <a:t>(</a:t>
            </a:r>
            <a:r>
              <a:rPr lang="en-US" dirty="0" smtClean="0">
                <a:solidFill>
                  <a:srgbClr val="FFC000"/>
                </a:solidFill>
              </a:rPr>
              <a:t>clockwise)</a:t>
            </a:r>
            <a:endParaRPr lang="en-US" dirty="0">
              <a:solidFill>
                <a:srgbClr val="FFC000"/>
              </a:solidFill>
            </a:endParaRPr>
          </a:p>
        </p:txBody>
      </p:sp>
      <p:pic>
        <p:nvPicPr>
          <p:cNvPr id="109572" name="Picture 4" descr="http://xhtml.com/CC1CD7A6-0AD1-4CCB-8379-42A4BD5C81C5/azimuth.gif"/>
          <p:cNvPicPr>
            <a:picLocks noChangeAspect="1" noChangeArrowheads="1"/>
          </p:cNvPicPr>
          <p:nvPr/>
        </p:nvPicPr>
        <p:blipFill>
          <a:blip r:embed="rId2" cstate="print"/>
          <a:srcRect/>
          <a:stretch>
            <a:fillRect/>
          </a:stretch>
        </p:blipFill>
        <p:spPr bwMode="auto">
          <a:xfrm>
            <a:off x="3707904" y="3861048"/>
            <a:ext cx="4619625"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astronomy.nmsu.edu/tharriso/ast110/alt_az.gif"/>
          <p:cNvPicPr>
            <a:picLocks noGrp="1" noChangeAspect="1" noChangeArrowheads="1"/>
          </p:cNvPicPr>
          <p:nvPr>
            <p:ph idx="1"/>
          </p:nvPr>
        </p:nvPicPr>
        <p:blipFill>
          <a:blip r:embed="rId2" cstate="print"/>
          <a:srcRect/>
          <a:stretch>
            <a:fillRect/>
          </a:stretch>
        </p:blipFill>
        <p:spPr bwMode="auto">
          <a:xfrm>
            <a:off x="971600" y="404664"/>
            <a:ext cx="6966799" cy="3365500"/>
          </a:xfrm>
          <a:prstGeom prst="rect">
            <a:avLst/>
          </a:prstGeom>
          <a:noFill/>
        </p:spPr>
      </p:pic>
      <p:pic>
        <p:nvPicPr>
          <p:cNvPr id="5" name="Picture 2" descr="http://www.nmm.ac.uk/tserver.php?f=altaz-star2.jpg&amp;w=736&amp;legacyResize"/>
          <p:cNvPicPr>
            <a:picLocks noChangeAspect="1" noChangeArrowheads="1"/>
          </p:cNvPicPr>
          <p:nvPr/>
        </p:nvPicPr>
        <p:blipFill>
          <a:blip r:embed="rId3" cstate="print"/>
          <a:srcRect/>
          <a:stretch>
            <a:fillRect/>
          </a:stretch>
        </p:blipFill>
        <p:spPr bwMode="auto">
          <a:xfrm>
            <a:off x="2555776" y="3861048"/>
            <a:ext cx="3960439" cy="283796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http://astro.unl.edu/classaction/animations/coordsmotion/altazimuth.html</a:t>
            </a:r>
            <a:r>
              <a:rPr lang="en-US" dirty="0" smtClean="0"/>
              <a:t/>
            </a:r>
            <a:br>
              <a:rPr lang="en-US" dirty="0" smtClean="0"/>
            </a:br>
            <a:endParaRPr lang="en-US" dirty="0"/>
          </a:p>
        </p:txBody>
      </p:sp>
      <p:pic>
        <p:nvPicPr>
          <p:cNvPr id="87043" name="Picture 3"/>
          <p:cNvPicPr>
            <a:picLocks noGrp="1" noChangeAspect="1" noChangeArrowheads="1"/>
          </p:cNvPicPr>
          <p:nvPr>
            <p:ph idx="1"/>
          </p:nvPr>
        </p:nvPicPr>
        <p:blipFill>
          <a:blip r:embed="rId3" cstate="print"/>
          <a:srcRect/>
          <a:stretch>
            <a:fillRect/>
          </a:stretch>
        </p:blipFill>
        <p:spPr bwMode="auto">
          <a:xfrm>
            <a:off x="991113" y="1600200"/>
            <a:ext cx="716177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Estimating Positions in Space</a:t>
            </a:r>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65538" name="Picture 2"/>
          <p:cNvPicPr>
            <a:picLocks noChangeAspect="1" noChangeArrowheads="1"/>
          </p:cNvPicPr>
          <p:nvPr/>
        </p:nvPicPr>
        <p:blipFill>
          <a:blip r:embed="rId2" cstate="print"/>
          <a:srcRect/>
          <a:stretch>
            <a:fillRect/>
          </a:stretch>
        </p:blipFill>
        <p:spPr bwMode="auto">
          <a:xfrm>
            <a:off x="611560" y="1268760"/>
            <a:ext cx="800100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Determining the Motion of Objects in Space</a:t>
            </a:r>
            <a:endParaRPr lang="en-US" dirty="0">
              <a:solidFill>
                <a:schemeClr val="bg1"/>
              </a:solidFill>
            </a:endParaRPr>
          </a:p>
        </p:txBody>
      </p:sp>
      <p:sp>
        <p:nvSpPr>
          <p:cNvPr id="3" name="Content Placeholder 2"/>
          <p:cNvSpPr>
            <a:spLocks noGrp="1"/>
          </p:cNvSpPr>
          <p:nvPr>
            <p:ph idx="1"/>
          </p:nvPr>
        </p:nvSpPr>
        <p:spPr>
          <a:xfrm>
            <a:off x="457200" y="1600201"/>
            <a:ext cx="8229600" cy="964704"/>
          </a:xfrm>
        </p:spPr>
        <p:txBody>
          <a:bodyPr>
            <a:normAutofit fontScale="92500" lnSpcReduction="20000"/>
          </a:bodyPr>
          <a:lstStyle/>
          <a:p>
            <a:r>
              <a:rPr lang="en-US" dirty="0" smtClean="0">
                <a:solidFill>
                  <a:schemeClr val="bg1"/>
                </a:solidFill>
              </a:rPr>
              <a:t>Planet means “wanderer” in ancient Greek</a:t>
            </a:r>
          </a:p>
          <a:p>
            <a:r>
              <a:rPr lang="en-US" dirty="0" smtClean="0">
                <a:solidFill>
                  <a:schemeClr val="bg1"/>
                </a:solidFill>
              </a:rPr>
              <a:t>Read page 404 in Science In Action 9</a:t>
            </a:r>
          </a:p>
          <a:p>
            <a:endParaRPr lang="en-US" dirty="0">
              <a:solidFill>
                <a:schemeClr val="bg1"/>
              </a:solidFill>
            </a:endParaRPr>
          </a:p>
        </p:txBody>
      </p:sp>
      <p:pic>
        <p:nvPicPr>
          <p:cNvPr id="40962" name="Picture 2"/>
          <p:cNvPicPr>
            <a:picLocks noChangeAspect="1" noChangeArrowheads="1"/>
          </p:cNvPicPr>
          <p:nvPr/>
        </p:nvPicPr>
        <p:blipFill>
          <a:blip r:embed="rId2" cstate="print"/>
          <a:srcRect/>
          <a:stretch>
            <a:fillRect/>
          </a:stretch>
        </p:blipFill>
        <p:spPr bwMode="auto">
          <a:xfrm>
            <a:off x="2051720" y="2492896"/>
            <a:ext cx="4824536" cy="4378021"/>
          </a:xfrm>
          <a:prstGeom prst="rect">
            <a:avLst/>
          </a:prstGeom>
          <a:noFill/>
          <a:ln w="9525">
            <a:noFill/>
            <a:miter lim="800000"/>
            <a:headEnd/>
            <a:tailEnd/>
          </a:ln>
        </p:spPr>
      </p:pic>
      <p:sp>
        <p:nvSpPr>
          <p:cNvPr id="5" name="TextBox 4"/>
          <p:cNvSpPr txBox="1"/>
          <p:nvPr/>
        </p:nvSpPr>
        <p:spPr>
          <a:xfrm>
            <a:off x="0" y="3789040"/>
            <a:ext cx="1906035" cy="461665"/>
          </a:xfrm>
          <a:prstGeom prst="rect">
            <a:avLst/>
          </a:prstGeom>
          <a:noFill/>
        </p:spPr>
        <p:txBody>
          <a:bodyPr wrap="none" rtlCol="0">
            <a:spAutoFit/>
          </a:bodyPr>
          <a:lstStyle/>
          <a:p>
            <a:r>
              <a:rPr lang="en-US" sz="1200" dirty="0" smtClean="0">
                <a:solidFill>
                  <a:schemeClr val="bg1"/>
                </a:solidFill>
              </a:rPr>
              <a:t>Celestial equator  is directly</a:t>
            </a:r>
          </a:p>
          <a:p>
            <a:r>
              <a:rPr lang="en-US" sz="1200" dirty="0">
                <a:solidFill>
                  <a:schemeClr val="bg1"/>
                </a:solidFill>
              </a:rPr>
              <a:t>a</a:t>
            </a:r>
            <a:r>
              <a:rPr lang="en-US" sz="1200" dirty="0" smtClean="0">
                <a:solidFill>
                  <a:schemeClr val="bg1"/>
                </a:solidFill>
              </a:rPr>
              <a:t>bove the Earth’s Equator</a:t>
            </a:r>
            <a:endParaRPr lang="en-US" sz="1200" dirty="0">
              <a:solidFill>
                <a:schemeClr val="bg1"/>
              </a:solidFill>
            </a:endParaRPr>
          </a:p>
        </p:txBody>
      </p:sp>
      <p:cxnSp>
        <p:nvCxnSpPr>
          <p:cNvPr id="6" name="Straight Arrow Connector 5"/>
          <p:cNvCxnSpPr/>
          <p:nvPr/>
        </p:nvCxnSpPr>
        <p:spPr>
          <a:xfrm flipV="1">
            <a:off x="467544" y="4149080"/>
            <a:ext cx="2376264" cy="216024"/>
          </a:xfrm>
          <a:prstGeom prst="straightConnector1">
            <a:avLst/>
          </a:prstGeom>
          <a:ln w="1905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Using the Information</a:t>
            </a:r>
            <a:endParaRPr lang="en-US" dirty="0">
              <a:solidFill>
                <a:schemeClr val="bg1"/>
              </a:solidFill>
            </a:endParaRPr>
          </a:p>
        </p:txBody>
      </p:sp>
      <p:sp>
        <p:nvSpPr>
          <p:cNvPr id="16" name="Content Placeholder 15"/>
          <p:cNvSpPr>
            <a:spLocks noGrp="1"/>
          </p:cNvSpPr>
          <p:nvPr>
            <p:ph idx="1"/>
          </p:nvPr>
        </p:nvSpPr>
        <p:spPr>
          <a:xfrm>
            <a:off x="457200" y="1600201"/>
            <a:ext cx="8291264" cy="2980927"/>
          </a:xfrm>
        </p:spPr>
        <p:txBody>
          <a:bodyPr>
            <a:normAutofit fontScale="85000" lnSpcReduction="20000"/>
          </a:bodyPr>
          <a:lstStyle/>
          <a:p>
            <a:r>
              <a:rPr lang="en-US" dirty="0" smtClean="0">
                <a:solidFill>
                  <a:schemeClr val="bg1"/>
                </a:solidFill>
              </a:rPr>
              <a:t>Because astronomers understand the nature and geometry of elliptical orbits, as well as of celestial motion, they now understand the paths of planets and their moons. </a:t>
            </a:r>
          </a:p>
          <a:p>
            <a:r>
              <a:rPr lang="en-US" dirty="0" smtClean="0">
                <a:solidFill>
                  <a:schemeClr val="bg1"/>
                </a:solidFill>
              </a:rPr>
              <a:t>This allows the timing of solar and lunar eclipses to be predicted. </a:t>
            </a:r>
          </a:p>
          <a:p>
            <a:r>
              <a:rPr lang="en-US" dirty="0" smtClean="0">
                <a:solidFill>
                  <a:schemeClr val="bg1"/>
                </a:solidFill>
              </a:rPr>
              <a:t>Some enthusiasts make it a hobby to plan trips wherever they can around the world to witness eclipses</a:t>
            </a:r>
            <a:endParaRPr lang="en-US" dirty="0">
              <a:solidFill>
                <a:schemeClr val="bg1"/>
              </a:solidFill>
            </a:endParaRPr>
          </a:p>
        </p:txBody>
      </p:sp>
      <p:pic>
        <p:nvPicPr>
          <p:cNvPr id="43010" name="Picture 2"/>
          <p:cNvPicPr>
            <a:picLocks noChangeAspect="1" noChangeArrowheads="1"/>
          </p:cNvPicPr>
          <p:nvPr/>
        </p:nvPicPr>
        <p:blipFill>
          <a:blip r:embed="rId2" cstate="print"/>
          <a:srcRect/>
          <a:stretch>
            <a:fillRect/>
          </a:stretch>
        </p:blipFill>
        <p:spPr bwMode="auto">
          <a:xfrm>
            <a:off x="1763688" y="4725144"/>
            <a:ext cx="2628652" cy="2030363"/>
          </a:xfrm>
          <a:prstGeom prst="rect">
            <a:avLst/>
          </a:prstGeom>
          <a:noFill/>
          <a:ln w="9525">
            <a:noFill/>
            <a:miter lim="800000"/>
            <a:headEnd/>
            <a:tailEnd/>
          </a:ln>
        </p:spPr>
      </p:pic>
      <p:pic>
        <p:nvPicPr>
          <p:cNvPr id="43012" name="Picture 4" descr="http://www.aip.org/dbis/stories/2007/images/17086LunarEclipse.jpg"/>
          <p:cNvPicPr>
            <a:picLocks noChangeAspect="1" noChangeArrowheads="1"/>
          </p:cNvPicPr>
          <p:nvPr/>
        </p:nvPicPr>
        <p:blipFill>
          <a:blip r:embed="rId3" cstate="print"/>
          <a:srcRect/>
          <a:stretch>
            <a:fillRect/>
          </a:stretch>
        </p:blipFill>
        <p:spPr bwMode="auto">
          <a:xfrm>
            <a:off x="5508104" y="4653136"/>
            <a:ext cx="2225824" cy="2025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to="" calcmode="lin" valueType="num">
                                      <p:cBhvr>
                                        <p:cTn id="7" dur="1" fill="hold"/>
                                        <p:tgtEl>
                                          <p:spTgt spid="1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to="" calcmode="lin" valueType="num">
                                      <p:cBhvr>
                                        <p:cTn id="12" dur="1" fill="hold"/>
                                        <p:tgtEl>
                                          <p:spTgt spid="1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to="" calcmode="lin" valueType="num">
                                      <p:cBhvr>
                                        <p:cTn id="17" dur="1" fill="hold"/>
                                        <p:tgtEl>
                                          <p:spTgt spid="1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Solar Eclipse</a:t>
            </a:r>
            <a:br>
              <a:rPr lang="en-US" dirty="0" smtClean="0">
                <a:solidFill>
                  <a:schemeClr val="bg1"/>
                </a:solidFill>
              </a:rPr>
            </a:br>
            <a:endParaRPr lang="en-US" dirty="0">
              <a:solidFill>
                <a:schemeClr val="bg1"/>
              </a:solidFill>
            </a:endParaRPr>
          </a:p>
        </p:txBody>
      </p:sp>
      <p:sp>
        <p:nvSpPr>
          <p:cNvPr id="16" name="Content Placeholder 15"/>
          <p:cNvSpPr>
            <a:spLocks noGrp="1"/>
          </p:cNvSpPr>
          <p:nvPr>
            <p:ph idx="1"/>
          </p:nvPr>
        </p:nvSpPr>
        <p:spPr>
          <a:xfrm>
            <a:off x="457200" y="1600200"/>
            <a:ext cx="3970784" cy="4525963"/>
          </a:xfrm>
        </p:spPr>
        <p:txBody>
          <a:bodyPr>
            <a:normAutofit/>
          </a:bodyPr>
          <a:lstStyle/>
          <a:p>
            <a:r>
              <a:rPr lang="en-US" dirty="0" smtClean="0">
                <a:solidFill>
                  <a:schemeClr val="bg1"/>
                </a:solidFill>
              </a:rPr>
              <a:t>When the </a:t>
            </a:r>
            <a:r>
              <a:rPr lang="en-US" dirty="0" smtClean="0">
                <a:solidFill>
                  <a:srgbClr val="FFFF00"/>
                </a:solidFill>
              </a:rPr>
              <a:t>moon</a:t>
            </a:r>
            <a:r>
              <a:rPr lang="en-US" dirty="0" smtClean="0">
                <a:solidFill>
                  <a:schemeClr val="bg1"/>
                </a:solidFill>
              </a:rPr>
              <a:t> passes </a:t>
            </a:r>
            <a:r>
              <a:rPr lang="en-US" dirty="0" smtClean="0">
                <a:solidFill>
                  <a:srgbClr val="FFFF00"/>
                </a:solidFill>
              </a:rPr>
              <a:t>between</a:t>
            </a:r>
            <a:r>
              <a:rPr lang="en-US" dirty="0" smtClean="0">
                <a:solidFill>
                  <a:schemeClr val="bg1"/>
                </a:solidFill>
              </a:rPr>
              <a:t> the Sun and the earth. </a:t>
            </a:r>
          </a:p>
          <a:p>
            <a:r>
              <a:rPr lang="en-US" dirty="0" smtClean="0">
                <a:solidFill>
                  <a:schemeClr val="bg1"/>
                </a:solidFill>
              </a:rPr>
              <a:t>A </a:t>
            </a:r>
            <a:r>
              <a:rPr lang="en-US" dirty="0" smtClean="0">
                <a:solidFill>
                  <a:srgbClr val="FFFF00"/>
                </a:solidFill>
              </a:rPr>
              <a:t>shadow </a:t>
            </a:r>
            <a:r>
              <a:rPr lang="en-US" dirty="0" smtClean="0">
                <a:solidFill>
                  <a:schemeClr val="bg1"/>
                </a:solidFill>
              </a:rPr>
              <a:t>is cast </a:t>
            </a:r>
            <a:r>
              <a:rPr lang="en-US" dirty="0" smtClean="0">
                <a:solidFill>
                  <a:srgbClr val="FFFF00"/>
                </a:solidFill>
              </a:rPr>
              <a:t>on</a:t>
            </a:r>
            <a:r>
              <a:rPr lang="en-US" dirty="0" smtClean="0">
                <a:solidFill>
                  <a:schemeClr val="bg1"/>
                </a:solidFill>
              </a:rPr>
              <a:t> the </a:t>
            </a:r>
            <a:r>
              <a:rPr lang="en-US" dirty="0" smtClean="0">
                <a:solidFill>
                  <a:srgbClr val="FFFF00"/>
                </a:solidFill>
              </a:rPr>
              <a:t>earth</a:t>
            </a:r>
            <a:r>
              <a:rPr lang="en-US" dirty="0" smtClean="0">
                <a:solidFill>
                  <a:schemeClr val="bg1"/>
                </a:solidFill>
              </a:rPr>
              <a:t>.</a:t>
            </a:r>
          </a:p>
          <a:p>
            <a:endParaRPr lang="en-US" dirty="0" smtClean="0">
              <a:solidFill>
                <a:schemeClr val="bg1"/>
              </a:solidFill>
            </a:endParaRPr>
          </a:p>
          <a:p>
            <a:endParaRPr lang="en-US"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4572000" y="1988840"/>
            <a:ext cx="4195200"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to="" calcmode="lin" valueType="num">
                                      <p:cBhvr>
                                        <p:cTn id="7" dur="1" fill="hold"/>
                                        <p:tgtEl>
                                          <p:spTgt spid="1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to="" calcmode="lin" valueType="num">
                                      <p:cBhvr>
                                        <p:cTn id="12" dur="1" fill="hold"/>
                                        <p:tgtEl>
                                          <p:spTgt spid="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Lunar Eclipse</a:t>
            </a:r>
            <a:endParaRPr lang="en-US" dirty="0">
              <a:solidFill>
                <a:schemeClr val="bg1"/>
              </a:solidFill>
            </a:endParaRPr>
          </a:p>
        </p:txBody>
      </p:sp>
      <p:sp>
        <p:nvSpPr>
          <p:cNvPr id="16" name="Content Placeholder 15"/>
          <p:cNvSpPr>
            <a:spLocks noGrp="1"/>
          </p:cNvSpPr>
          <p:nvPr>
            <p:ph idx="1"/>
          </p:nvPr>
        </p:nvSpPr>
        <p:spPr>
          <a:xfrm>
            <a:off x="457200" y="1600200"/>
            <a:ext cx="4690864" cy="4525963"/>
          </a:xfrm>
        </p:spPr>
        <p:txBody>
          <a:bodyPr/>
          <a:lstStyle/>
          <a:p>
            <a:r>
              <a:rPr lang="en-US" dirty="0" smtClean="0">
                <a:solidFill>
                  <a:schemeClr val="bg1"/>
                </a:solidFill>
              </a:rPr>
              <a:t>When the </a:t>
            </a:r>
            <a:r>
              <a:rPr lang="en-US" dirty="0" smtClean="0">
                <a:solidFill>
                  <a:srgbClr val="FFFF00"/>
                </a:solidFill>
              </a:rPr>
              <a:t>earth </a:t>
            </a:r>
            <a:r>
              <a:rPr lang="en-US" dirty="0" smtClean="0">
                <a:solidFill>
                  <a:schemeClr val="bg1"/>
                </a:solidFill>
              </a:rPr>
              <a:t>passes </a:t>
            </a:r>
            <a:r>
              <a:rPr lang="en-US" dirty="0" smtClean="0">
                <a:solidFill>
                  <a:srgbClr val="FFFF00"/>
                </a:solidFill>
              </a:rPr>
              <a:t>between</a:t>
            </a:r>
            <a:r>
              <a:rPr lang="en-US" dirty="0" smtClean="0">
                <a:solidFill>
                  <a:schemeClr val="bg1"/>
                </a:solidFill>
              </a:rPr>
              <a:t> the moon and the sun.</a:t>
            </a:r>
          </a:p>
          <a:p>
            <a:r>
              <a:rPr lang="en-US" dirty="0" smtClean="0">
                <a:solidFill>
                  <a:schemeClr val="bg1"/>
                </a:solidFill>
              </a:rPr>
              <a:t>A </a:t>
            </a:r>
            <a:r>
              <a:rPr lang="en-US" dirty="0" smtClean="0">
                <a:solidFill>
                  <a:srgbClr val="FFFF00"/>
                </a:solidFill>
              </a:rPr>
              <a:t>shadow</a:t>
            </a:r>
            <a:r>
              <a:rPr lang="en-US" dirty="0" smtClean="0">
                <a:solidFill>
                  <a:schemeClr val="bg1"/>
                </a:solidFill>
              </a:rPr>
              <a:t> is cast </a:t>
            </a:r>
            <a:r>
              <a:rPr lang="en-US" dirty="0" smtClean="0">
                <a:solidFill>
                  <a:srgbClr val="FFFF00"/>
                </a:solidFill>
              </a:rPr>
              <a:t>on</a:t>
            </a:r>
            <a:r>
              <a:rPr lang="en-US" dirty="0" smtClean="0">
                <a:solidFill>
                  <a:schemeClr val="bg1"/>
                </a:solidFill>
              </a:rPr>
              <a:t> the </a:t>
            </a:r>
            <a:r>
              <a:rPr lang="en-US" dirty="0" smtClean="0">
                <a:solidFill>
                  <a:srgbClr val="FFFF00"/>
                </a:solidFill>
              </a:rPr>
              <a:t>moon</a:t>
            </a:r>
            <a:r>
              <a:rPr lang="en-US" dirty="0" smtClean="0">
                <a:solidFill>
                  <a:schemeClr val="bg1"/>
                </a:solidFill>
              </a:rPr>
              <a:t>.</a:t>
            </a:r>
          </a:p>
          <a:p>
            <a:endParaRPr lang="en-US" dirty="0">
              <a:solidFill>
                <a:schemeClr val="bg1"/>
              </a:solidFill>
            </a:endParaRPr>
          </a:p>
        </p:txBody>
      </p:sp>
      <p:pic>
        <p:nvPicPr>
          <p:cNvPr id="4" name="Picture 4" descr="http://www.aip.org/dbis/stories/2007/images/17086LunarEclipse.jpg"/>
          <p:cNvPicPr>
            <a:picLocks noChangeAspect="1" noChangeArrowheads="1"/>
          </p:cNvPicPr>
          <p:nvPr/>
        </p:nvPicPr>
        <p:blipFill>
          <a:blip r:embed="rId2" cstate="print"/>
          <a:srcRect/>
          <a:stretch>
            <a:fillRect/>
          </a:stretch>
        </p:blipFill>
        <p:spPr bwMode="auto">
          <a:xfrm>
            <a:off x="5292080" y="2060847"/>
            <a:ext cx="3312368" cy="30142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to="" calcmode="lin" valueType="num">
                                      <p:cBhvr>
                                        <p:cTn id="7" dur="1" fill="hold"/>
                                        <p:tgtEl>
                                          <p:spTgt spid="1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to="" calcmode="lin" valueType="num">
                                      <p:cBhvr>
                                        <p:cTn id="12" dur="1" fill="hold"/>
                                        <p:tgtEl>
                                          <p:spTgt spid="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US" b="1" dirty="0" smtClean="0"/>
              <a:t>a </a:t>
            </a:r>
            <a:r>
              <a:rPr lang="en-US" b="1" dirty="0" smtClean="0">
                <a:solidFill>
                  <a:schemeClr val="bg1"/>
                </a:solidFill>
              </a:rPr>
              <a:t>Sunset and Eclipse at the Same Time</a:t>
            </a:r>
            <a:endParaRPr lang="en-US" dirty="0"/>
          </a:p>
        </p:txBody>
      </p:sp>
      <p:pic>
        <p:nvPicPr>
          <p:cNvPr id="4" name="Picture 2" descr="3. Sunset and Eclipse Happening at the Same Time..."/>
          <p:cNvPicPr>
            <a:picLocks noGrp="1" noChangeAspect="1" noChangeArrowheads="1"/>
          </p:cNvPicPr>
          <p:nvPr>
            <p:ph idx="1"/>
          </p:nvPr>
        </p:nvPicPr>
        <p:blipFill>
          <a:blip r:embed="rId2" cstate="print"/>
          <a:srcRect/>
          <a:stretch>
            <a:fillRect/>
          </a:stretch>
        </p:blipFill>
        <p:spPr bwMode="auto">
          <a:xfrm>
            <a:off x="611560" y="1484784"/>
            <a:ext cx="7503794" cy="4896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62" name="Picture 2"/>
          <p:cNvPicPr>
            <a:picLocks noGrp="1" noChangeAspect="1" noChangeArrowheads="1"/>
          </p:cNvPicPr>
          <p:nvPr>
            <p:ph idx="1"/>
          </p:nvPr>
        </p:nvPicPr>
        <p:blipFill>
          <a:blip r:embed="rId2" cstate="print"/>
          <a:srcRect/>
          <a:stretch>
            <a:fillRect/>
          </a:stretch>
        </p:blipFill>
        <p:spPr bwMode="auto">
          <a:xfrm>
            <a:off x="1259632" y="692696"/>
            <a:ext cx="5976664" cy="5565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Amy was given a list of notes on early theories of celestial bodies (sun, moon, and planets)</a:t>
            </a:r>
          </a:p>
          <a:p>
            <a:pPr marL="514350" indent="-514350">
              <a:buAutoNum type="alphaUcPeriod"/>
            </a:pPr>
            <a:r>
              <a:rPr lang="en-US" dirty="0" smtClean="0">
                <a:solidFill>
                  <a:schemeClr val="bg1"/>
                </a:solidFill>
              </a:rPr>
              <a:t>Earth centered</a:t>
            </a:r>
          </a:p>
          <a:p>
            <a:pPr marL="514350" indent="-514350">
              <a:buAutoNum type="alphaUcPeriod"/>
            </a:pPr>
            <a:r>
              <a:rPr lang="en-US" dirty="0" smtClean="0">
                <a:solidFill>
                  <a:schemeClr val="bg1"/>
                </a:solidFill>
              </a:rPr>
              <a:t>Sun centered</a:t>
            </a:r>
          </a:p>
          <a:p>
            <a:pPr marL="514350" indent="-514350">
              <a:buAutoNum type="alphaUcPeriod"/>
            </a:pPr>
            <a:r>
              <a:rPr lang="en-US" dirty="0" smtClean="0">
                <a:solidFill>
                  <a:schemeClr val="bg1"/>
                </a:solidFill>
              </a:rPr>
              <a:t>Proposed in the 1500s</a:t>
            </a:r>
          </a:p>
          <a:p>
            <a:pPr marL="514350" indent="-514350">
              <a:buAutoNum type="alphaUcPeriod"/>
            </a:pPr>
            <a:r>
              <a:rPr lang="en-US" dirty="0" smtClean="0">
                <a:solidFill>
                  <a:schemeClr val="bg1"/>
                </a:solidFill>
              </a:rPr>
              <a:t>Proposed 2000 years ago</a:t>
            </a:r>
          </a:p>
          <a:p>
            <a:pPr marL="514350" indent="-514350">
              <a:buAutoNum type="alphaUcPeriod"/>
            </a:pPr>
            <a:r>
              <a:rPr lang="en-US" dirty="0" smtClean="0">
                <a:solidFill>
                  <a:schemeClr val="bg1"/>
                </a:solidFill>
              </a:rPr>
              <a:t>Proposed by Aristotle</a:t>
            </a:r>
          </a:p>
          <a:p>
            <a:pPr marL="514350" indent="-514350">
              <a:buAutoNum type="alphaUcPeriod"/>
            </a:pPr>
            <a:r>
              <a:rPr lang="en-US" dirty="0" smtClean="0">
                <a:solidFill>
                  <a:schemeClr val="bg1"/>
                </a:solidFill>
              </a:rPr>
              <a:t>Proposed by Copernicus</a:t>
            </a:r>
          </a:p>
          <a:p>
            <a:pPr>
              <a:buNone/>
            </a:pPr>
            <a:endParaRPr lang="en-US" dirty="0">
              <a:solidFill>
                <a:schemeClr val="bg1"/>
              </a:solidFill>
            </a:endParaRPr>
          </a:p>
          <a:p>
            <a:pPr marL="514350" indent="-514350">
              <a:buAutoNum type="arabicPeriod"/>
            </a:pPr>
            <a:r>
              <a:rPr lang="en-US" dirty="0" smtClean="0">
                <a:solidFill>
                  <a:schemeClr val="bg1"/>
                </a:solidFill>
              </a:rPr>
              <a:t>The notes above related to the “heliocentric” model of planetary motion are labeled</a:t>
            </a:r>
          </a:p>
          <a:p>
            <a:pPr marL="914400" lvl="1" indent="-514350">
              <a:buFont typeface="+mj-lt"/>
              <a:buAutoNum type="alphaUcPeriod"/>
            </a:pPr>
            <a:r>
              <a:rPr lang="en-US" dirty="0" smtClean="0">
                <a:solidFill>
                  <a:schemeClr val="bg1"/>
                </a:solidFill>
              </a:rPr>
              <a:t>A  C  F</a:t>
            </a:r>
          </a:p>
          <a:p>
            <a:pPr marL="914400" lvl="1" indent="-514350">
              <a:buFont typeface="+mj-lt"/>
              <a:buAutoNum type="alphaUcPeriod"/>
            </a:pPr>
            <a:r>
              <a:rPr lang="en-US" dirty="0" smtClean="0">
                <a:solidFill>
                  <a:schemeClr val="bg1"/>
                </a:solidFill>
              </a:rPr>
              <a:t>B  C  F</a:t>
            </a:r>
          </a:p>
          <a:p>
            <a:pPr marL="914400" lvl="1" indent="-514350">
              <a:buFont typeface="+mj-lt"/>
              <a:buAutoNum type="alphaUcPeriod"/>
            </a:pPr>
            <a:r>
              <a:rPr lang="en-US" dirty="0" smtClean="0">
                <a:solidFill>
                  <a:schemeClr val="bg1"/>
                </a:solidFill>
              </a:rPr>
              <a:t>A  D  E</a:t>
            </a:r>
          </a:p>
          <a:p>
            <a:pPr marL="914400" lvl="1" indent="-514350">
              <a:buFont typeface="+mj-lt"/>
              <a:buAutoNum type="alphaUcPeriod"/>
            </a:pPr>
            <a:r>
              <a:rPr lang="en-US" dirty="0" smtClean="0">
                <a:solidFill>
                  <a:schemeClr val="bg1"/>
                </a:solidFill>
              </a:rPr>
              <a:t>B  C  E</a:t>
            </a:r>
            <a:endParaRPr lang="en-US" dirty="0">
              <a:solidFill>
                <a:schemeClr val="bg1"/>
              </a:solidFill>
            </a:endParaRPr>
          </a:p>
        </p:txBody>
      </p:sp>
      <p:sp>
        <p:nvSpPr>
          <p:cNvPr id="4" name="Rectangle 3"/>
          <p:cNvSpPr/>
          <p:nvPr/>
        </p:nvSpPr>
        <p:spPr>
          <a:xfrm>
            <a:off x="467544" y="2060848"/>
            <a:ext cx="8208912" cy="244827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Throughout time, people have created stories and proposed theories about space. The aboriginal people are known for their legends that dealt with</a:t>
            </a:r>
          </a:p>
          <a:p>
            <a:pPr marL="914400" lvl="1" indent="-514350">
              <a:buFont typeface="+mj-lt"/>
              <a:buAutoNum type="alphaUcPeriod"/>
            </a:pPr>
            <a:r>
              <a:rPr lang="en-US" dirty="0" smtClean="0">
                <a:solidFill>
                  <a:schemeClr val="bg1"/>
                </a:solidFill>
              </a:rPr>
              <a:t>Descriptions of planets</a:t>
            </a:r>
          </a:p>
          <a:p>
            <a:pPr marL="914400" lvl="1" indent="-514350">
              <a:buFont typeface="+mj-lt"/>
              <a:buAutoNum type="alphaUcPeriod"/>
            </a:pPr>
            <a:r>
              <a:rPr lang="en-US" dirty="0" smtClean="0">
                <a:solidFill>
                  <a:schemeClr val="bg1"/>
                </a:solidFill>
              </a:rPr>
              <a:t>The formation of star constellations</a:t>
            </a:r>
          </a:p>
          <a:p>
            <a:pPr marL="914400" lvl="1" indent="-514350">
              <a:buFont typeface="+mj-lt"/>
              <a:buAutoNum type="alphaUcPeriod"/>
            </a:pPr>
            <a:r>
              <a:rPr lang="en-US" dirty="0" smtClean="0">
                <a:solidFill>
                  <a:schemeClr val="bg1"/>
                </a:solidFill>
              </a:rPr>
              <a:t>Predictions about comets</a:t>
            </a:r>
          </a:p>
          <a:p>
            <a:pPr marL="914400" lvl="1" indent="-514350">
              <a:buFont typeface="+mj-lt"/>
              <a:buAutoNum type="alphaUcPeriod"/>
            </a:pPr>
            <a:r>
              <a:rPr lang="en-US" dirty="0" smtClean="0">
                <a:solidFill>
                  <a:schemeClr val="bg1"/>
                </a:solidFill>
              </a:rPr>
              <a:t>Explanations of star travel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a:ln>
            <a:noFill/>
          </a:ln>
        </p:spPr>
        <p:txBody>
          <a:bodyPr>
            <a:normAutofit fontScale="625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Four scientists and their contribution to the study of space are listed below.</a:t>
            </a:r>
          </a:p>
          <a:p>
            <a:pPr marL="514350" indent="-514350">
              <a:buAutoNum type="arabicPeriod"/>
            </a:pPr>
            <a:r>
              <a:rPr lang="en-US" dirty="0" err="1" smtClean="0">
                <a:solidFill>
                  <a:schemeClr val="bg1"/>
                </a:solidFill>
              </a:rPr>
              <a:t>Kepler</a:t>
            </a:r>
            <a:r>
              <a:rPr lang="en-US" dirty="0" smtClean="0">
                <a:solidFill>
                  <a:schemeClr val="bg1"/>
                </a:solidFill>
              </a:rPr>
              <a:t> proposed that the planets revolve around the sun in an elliptical orbit.</a:t>
            </a:r>
          </a:p>
          <a:p>
            <a:pPr marL="514350" indent="-514350">
              <a:buAutoNum type="arabicPeriod"/>
            </a:pPr>
            <a:r>
              <a:rPr lang="en-US" dirty="0" smtClean="0">
                <a:solidFill>
                  <a:schemeClr val="bg1"/>
                </a:solidFill>
              </a:rPr>
              <a:t>Aristotle proposed that Earth is in the center and all the planets revolve around the Earth.</a:t>
            </a:r>
          </a:p>
          <a:p>
            <a:pPr marL="514350" indent="-514350">
              <a:buAutoNum type="arabicPeriod"/>
            </a:pPr>
            <a:r>
              <a:rPr lang="en-US" dirty="0" smtClean="0">
                <a:solidFill>
                  <a:schemeClr val="bg1"/>
                </a:solidFill>
              </a:rPr>
              <a:t>Galileo used the telescope to confirm the sun-centered model of planetary motion.</a:t>
            </a:r>
          </a:p>
          <a:p>
            <a:pPr marL="514350" indent="-514350">
              <a:buAutoNum type="arabicPeriod"/>
            </a:pPr>
            <a:r>
              <a:rPr lang="en-US" dirty="0" smtClean="0">
                <a:solidFill>
                  <a:schemeClr val="bg1"/>
                </a:solidFill>
              </a:rPr>
              <a:t>Copernicus proposed the “heliocentric” model of planetary motion</a:t>
            </a:r>
          </a:p>
          <a:p>
            <a:pPr>
              <a:buNone/>
            </a:pPr>
            <a:endParaRPr lang="en-US" dirty="0" smtClean="0">
              <a:solidFill>
                <a:schemeClr val="bg1"/>
              </a:solidFill>
            </a:endParaRPr>
          </a:p>
          <a:p>
            <a:pPr>
              <a:buNone/>
            </a:pPr>
            <a:r>
              <a:rPr lang="en-US" u="sng" dirty="0" smtClean="0">
                <a:solidFill>
                  <a:schemeClr val="bg1"/>
                </a:solidFill>
              </a:rPr>
              <a:t>Numerical Response </a:t>
            </a:r>
            <a:endParaRPr lang="en-US" u="sng" dirty="0">
              <a:solidFill>
                <a:schemeClr val="bg1"/>
              </a:solidFill>
            </a:endParaRPr>
          </a:p>
          <a:p>
            <a:pPr marL="514350" indent="-514350">
              <a:buAutoNum type="arabicPeriod"/>
            </a:pPr>
            <a:r>
              <a:rPr lang="en-US" dirty="0" smtClean="0">
                <a:solidFill>
                  <a:schemeClr val="bg1"/>
                </a:solidFill>
              </a:rPr>
              <a:t>Listed from the earliest contribution to the most recent contribution, the order is ______, _______, _______, and _______</a:t>
            </a:r>
          </a:p>
        </p:txBody>
      </p:sp>
      <p:sp>
        <p:nvSpPr>
          <p:cNvPr id="4" name="Rectangle 3"/>
          <p:cNvSpPr/>
          <p:nvPr/>
        </p:nvSpPr>
        <p:spPr>
          <a:xfrm>
            <a:off x="467544" y="2204864"/>
            <a:ext cx="8208912" cy="244827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Four characteristics of a certain type of star are given below.</a:t>
            </a:r>
          </a:p>
          <a:p>
            <a:r>
              <a:rPr lang="en-US" dirty="0" smtClean="0">
                <a:solidFill>
                  <a:schemeClr val="bg1"/>
                </a:solidFill>
              </a:rPr>
              <a:t>Contain extremely high-density materials</a:t>
            </a:r>
          </a:p>
          <a:p>
            <a:r>
              <a:rPr lang="en-US" dirty="0" smtClean="0">
                <a:solidFill>
                  <a:schemeClr val="bg1"/>
                </a:solidFill>
              </a:rPr>
              <a:t>Has a strong gravitational pull</a:t>
            </a:r>
          </a:p>
          <a:p>
            <a:r>
              <a:rPr lang="en-US" dirty="0" smtClean="0">
                <a:solidFill>
                  <a:schemeClr val="bg1"/>
                </a:solidFill>
              </a:rPr>
              <a:t>Light cannot escape from its pull of gravity</a:t>
            </a:r>
          </a:p>
          <a:p>
            <a:r>
              <a:rPr lang="en-US" dirty="0" smtClean="0">
                <a:solidFill>
                  <a:schemeClr val="bg1"/>
                </a:solidFill>
              </a:rPr>
              <a:t>Difficult to detect</a:t>
            </a:r>
          </a:p>
          <a:p>
            <a:pPr>
              <a:buNone/>
            </a:pPr>
            <a:endParaRPr lang="en-US" dirty="0">
              <a:solidFill>
                <a:schemeClr val="bg1"/>
              </a:solidFill>
            </a:endParaRPr>
          </a:p>
          <a:p>
            <a:pPr marL="514350" indent="-514350">
              <a:buAutoNum type="arabicPeriod"/>
            </a:pPr>
            <a:r>
              <a:rPr lang="en-US" dirty="0" smtClean="0">
                <a:solidFill>
                  <a:schemeClr val="bg1"/>
                </a:solidFill>
              </a:rPr>
              <a:t>The type of star that these characteristics describe is a </a:t>
            </a:r>
          </a:p>
          <a:p>
            <a:pPr marL="914400" lvl="1" indent="-514350">
              <a:buFont typeface="+mj-lt"/>
              <a:buAutoNum type="alphaUcPeriod"/>
            </a:pPr>
            <a:r>
              <a:rPr lang="en-US" dirty="0" smtClean="0">
                <a:solidFill>
                  <a:schemeClr val="bg1"/>
                </a:solidFill>
              </a:rPr>
              <a:t>White dwarf</a:t>
            </a:r>
          </a:p>
          <a:p>
            <a:pPr marL="914400" lvl="1" indent="-514350">
              <a:buFont typeface="+mj-lt"/>
              <a:buAutoNum type="alphaUcPeriod"/>
            </a:pPr>
            <a:r>
              <a:rPr lang="en-US" dirty="0" smtClean="0">
                <a:solidFill>
                  <a:schemeClr val="bg1"/>
                </a:solidFill>
              </a:rPr>
              <a:t>Nebula </a:t>
            </a:r>
          </a:p>
          <a:p>
            <a:pPr marL="914400" lvl="1" indent="-514350">
              <a:buFont typeface="+mj-lt"/>
              <a:buAutoNum type="alphaUcPeriod"/>
            </a:pPr>
            <a:r>
              <a:rPr lang="en-US" dirty="0" smtClean="0">
                <a:solidFill>
                  <a:schemeClr val="bg1"/>
                </a:solidFill>
              </a:rPr>
              <a:t>Black hole</a:t>
            </a:r>
          </a:p>
          <a:p>
            <a:pPr marL="914400" lvl="1" indent="-514350">
              <a:buFont typeface="+mj-lt"/>
              <a:buAutoNum type="alphaUcPeriod"/>
            </a:pPr>
            <a:r>
              <a:rPr lang="en-US" dirty="0" smtClean="0">
                <a:solidFill>
                  <a:schemeClr val="bg1"/>
                </a:solidFill>
              </a:rPr>
              <a:t>Supernova </a:t>
            </a:r>
            <a:endParaRPr lang="en-US" dirty="0">
              <a:solidFill>
                <a:schemeClr val="bg1"/>
              </a:solidFill>
            </a:endParaRPr>
          </a:p>
        </p:txBody>
      </p:sp>
      <p:sp>
        <p:nvSpPr>
          <p:cNvPr id="4" name="Rectangle 3"/>
          <p:cNvSpPr/>
          <p:nvPr/>
        </p:nvSpPr>
        <p:spPr>
          <a:xfrm>
            <a:off x="467544" y="2204864"/>
            <a:ext cx="8208912" cy="18002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I	The formation of stars is called constellation</a:t>
            </a:r>
          </a:p>
          <a:p>
            <a:pPr>
              <a:buNone/>
            </a:pPr>
            <a:r>
              <a:rPr lang="en-US" dirty="0" smtClean="0">
                <a:solidFill>
                  <a:schemeClr val="bg1"/>
                </a:solidFill>
              </a:rPr>
              <a:t>II 	Stars start out as an accumulation of dust and gases called a nebula</a:t>
            </a:r>
          </a:p>
          <a:p>
            <a:pPr>
              <a:buNone/>
            </a:pPr>
            <a:r>
              <a:rPr lang="en-US" dirty="0" smtClean="0">
                <a:solidFill>
                  <a:schemeClr val="bg1"/>
                </a:solidFill>
              </a:rPr>
              <a:t>III	The Milky Way is another name for an exploding star</a:t>
            </a:r>
          </a:p>
          <a:p>
            <a:pPr>
              <a:buNone/>
            </a:pPr>
            <a:r>
              <a:rPr lang="en-US" dirty="0" smtClean="0">
                <a:solidFill>
                  <a:schemeClr val="bg1"/>
                </a:solidFill>
              </a:rPr>
              <a:t>IV	Galaxies can be classified as spiral, elliptical, or irregular</a:t>
            </a:r>
          </a:p>
          <a:p>
            <a:pPr>
              <a:buNone/>
            </a:pPr>
            <a:endParaRPr lang="en-US" dirty="0" smtClean="0">
              <a:solidFill>
                <a:schemeClr val="bg1"/>
              </a:solidFill>
            </a:endParaRPr>
          </a:p>
          <a:p>
            <a:pPr>
              <a:buNone/>
            </a:pPr>
            <a:endParaRPr lang="en-US" dirty="0" smtClean="0">
              <a:solidFill>
                <a:schemeClr val="bg1"/>
              </a:solidFill>
            </a:endParaRPr>
          </a:p>
          <a:p>
            <a:pPr>
              <a:buNone/>
            </a:pPr>
            <a:r>
              <a:rPr lang="en-US" u="sng" dirty="0" smtClean="0">
                <a:solidFill>
                  <a:schemeClr val="bg1"/>
                </a:solidFill>
                <a:effectLst>
                  <a:outerShdw blurRad="38100" dist="38100" dir="2700000" algn="tl">
                    <a:srgbClr val="000000">
                      <a:alpha val="43137"/>
                    </a:srgbClr>
                  </a:outerShdw>
                </a:effectLst>
              </a:rPr>
              <a:t>Numerical Response</a:t>
            </a:r>
          </a:p>
          <a:p>
            <a:pPr>
              <a:buNone/>
            </a:pPr>
            <a:endParaRPr lang="en-US" dirty="0">
              <a:solidFill>
                <a:schemeClr val="bg1"/>
              </a:solidFill>
            </a:endParaRPr>
          </a:p>
          <a:p>
            <a:pPr marL="514350" indent="-514350">
              <a:buAutoNum type="arabicPeriod"/>
            </a:pPr>
            <a:r>
              <a:rPr lang="en-US" dirty="0" smtClean="0">
                <a:solidFill>
                  <a:schemeClr val="bg1"/>
                </a:solidFill>
              </a:rPr>
              <a:t>Place the number 1 in the blank if the statement is true and the number 2 if it is false. </a:t>
            </a:r>
          </a:p>
          <a:p>
            <a:pPr marL="514350" indent="-514350">
              <a:buAutoNum type="arabicPeriod"/>
            </a:pPr>
            <a:endParaRPr lang="en-US" dirty="0" smtClean="0">
              <a:solidFill>
                <a:schemeClr val="bg1"/>
              </a:solidFill>
            </a:endParaRPr>
          </a:p>
          <a:p>
            <a:pPr marL="514350" indent="-514350">
              <a:buNone/>
            </a:pPr>
            <a:r>
              <a:rPr lang="en-US" dirty="0" smtClean="0">
                <a:solidFill>
                  <a:schemeClr val="bg1"/>
                </a:solidFill>
              </a:rPr>
              <a:t>	_______   _______   _______   _______</a:t>
            </a:r>
          </a:p>
          <a:p>
            <a:pPr marL="514350" indent="-514350">
              <a:buNone/>
            </a:pPr>
            <a:r>
              <a:rPr lang="en-US" dirty="0" smtClean="0">
                <a:solidFill>
                  <a:schemeClr val="bg1"/>
                </a:solidFill>
              </a:rPr>
              <a:t>		I	II	III	IV</a:t>
            </a:r>
          </a:p>
        </p:txBody>
      </p:sp>
      <p:sp>
        <p:nvSpPr>
          <p:cNvPr id="4" name="Rectangle 3"/>
          <p:cNvSpPr/>
          <p:nvPr/>
        </p:nvSpPr>
        <p:spPr>
          <a:xfrm>
            <a:off x="467544" y="2132856"/>
            <a:ext cx="8208912" cy="129614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a:solidFill>
                <a:schemeClr val="bg1"/>
              </a:solidFill>
            </a:endParaRPr>
          </a:p>
          <a:p>
            <a:pPr>
              <a:buNone/>
            </a:pPr>
            <a:r>
              <a:rPr lang="en-US" dirty="0" smtClean="0">
                <a:solidFill>
                  <a:schemeClr val="bg1"/>
                </a:solidFill>
              </a:rPr>
              <a:t>A star is a burning ball of gases that has different stages in its life cycle. Four of these stages are given below.</a:t>
            </a:r>
          </a:p>
          <a:p>
            <a:pPr marL="514350" indent="-514350">
              <a:buAutoNum type="arabicPeriod"/>
            </a:pPr>
            <a:r>
              <a:rPr lang="en-US" dirty="0" smtClean="0">
                <a:solidFill>
                  <a:schemeClr val="bg1"/>
                </a:solidFill>
              </a:rPr>
              <a:t>Neutron Star</a:t>
            </a:r>
          </a:p>
          <a:p>
            <a:pPr marL="514350" indent="-514350">
              <a:buAutoNum type="arabicPeriod"/>
            </a:pPr>
            <a:r>
              <a:rPr lang="en-US" dirty="0" smtClean="0">
                <a:solidFill>
                  <a:schemeClr val="bg1"/>
                </a:solidFill>
              </a:rPr>
              <a:t>Nebulae</a:t>
            </a:r>
          </a:p>
          <a:p>
            <a:pPr marL="514350" indent="-514350">
              <a:buAutoNum type="arabicPeriod"/>
            </a:pPr>
            <a:r>
              <a:rPr lang="en-US" dirty="0" smtClean="0">
                <a:solidFill>
                  <a:schemeClr val="bg1"/>
                </a:solidFill>
              </a:rPr>
              <a:t>Supernova</a:t>
            </a:r>
          </a:p>
          <a:p>
            <a:pPr marL="514350" indent="-514350">
              <a:buAutoNum type="arabicPeriod"/>
            </a:pPr>
            <a:r>
              <a:rPr lang="en-US" dirty="0" smtClean="0">
                <a:solidFill>
                  <a:schemeClr val="bg1"/>
                </a:solidFill>
              </a:rPr>
              <a:t>Red Giant</a:t>
            </a:r>
          </a:p>
          <a:p>
            <a:pPr>
              <a:buNone/>
            </a:pPr>
            <a:endParaRPr lang="en-US" dirty="0">
              <a:solidFill>
                <a:schemeClr val="bg1"/>
              </a:solidFill>
            </a:endParaRPr>
          </a:p>
          <a:p>
            <a:pPr marL="514350" indent="-514350">
              <a:buAutoNum type="arabicPeriod"/>
            </a:pPr>
            <a:r>
              <a:rPr lang="en-US" dirty="0" smtClean="0">
                <a:solidFill>
                  <a:schemeClr val="bg1"/>
                </a:solidFill>
              </a:rPr>
              <a:t>Listed in order from the earliest stage in a star’s life to the last stage, the stages are ______, ______, ______, ______</a:t>
            </a:r>
          </a:p>
        </p:txBody>
      </p:sp>
      <p:sp>
        <p:nvSpPr>
          <p:cNvPr id="4" name="Rectangle 3"/>
          <p:cNvSpPr/>
          <p:nvPr/>
        </p:nvSpPr>
        <p:spPr>
          <a:xfrm>
            <a:off x="467544" y="2276872"/>
            <a:ext cx="8208912" cy="2376264"/>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The second largest planet with rings in our solar system is</a:t>
            </a:r>
          </a:p>
          <a:p>
            <a:pPr marL="914400" lvl="1" indent="-514350">
              <a:buFont typeface="+mj-lt"/>
              <a:buAutoNum type="alphaUcPeriod"/>
            </a:pPr>
            <a:r>
              <a:rPr lang="en-US" dirty="0" smtClean="0">
                <a:solidFill>
                  <a:schemeClr val="bg1"/>
                </a:solidFill>
              </a:rPr>
              <a:t>Uranus</a:t>
            </a:r>
          </a:p>
          <a:p>
            <a:pPr marL="914400" lvl="1" indent="-514350">
              <a:buFont typeface="+mj-lt"/>
              <a:buAutoNum type="alphaUcPeriod"/>
            </a:pPr>
            <a:r>
              <a:rPr lang="en-US" dirty="0" smtClean="0">
                <a:solidFill>
                  <a:schemeClr val="bg1"/>
                </a:solidFill>
              </a:rPr>
              <a:t>Jupiter</a:t>
            </a:r>
          </a:p>
          <a:p>
            <a:pPr marL="914400" lvl="1" indent="-514350">
              <a:buFont typeface="+mj-lt"/>
              <a:buAutoNum type="alphaUcPeriod"/>
            </a:pPr>
            <a:r>
              <a:rPr lang="en-US" dirty="0" smtClean="0">
                <a:solidFill>
                  <a:schemeClr val="bg1"/>
                </a:solidFill>
              </a:rPr>
              <a:t>Saturn</a:t>
            </a:r>
          </a:p>
          <a:p>
            <a:pPr marL="914400" lvl="1" indent="-514350">
              <a:buFont typeface="+mj-lt"/>
              <a:buAutoNum type="alphaUcPeriod"/>
            </a:pPr>
            <a:r>
              <a:rPr lang="en-US" dirty="0" smtClean="0">
                <a:solidFill>
                  <a:schemeClr val="bg1"/>
                </a:solidFill>
              </a:rPr>
              <a:t>Neptune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buNone/>
            </a:pPr>
            <a:r>
              <a:rPr lang="en-US" i="1" dirty="0" smtClean="0">
                <a:solidFill>
                  <a:schemeClr val="bg1"/>
                </a:solidFill>
              </a:rPr>
              <a:t>Use the following information to answer the next question</a:t>
            </a:r>
            <a:r>
              <a:rPr lang="en-US" dirty="0" smtClean="0">
                <a:solidFill>
                  <a:schemeClr val="bg1"/>
                </a:solidFill>
              </a:rPr>
              <a:t>.</a:t>
            </a:r>
          </a:p>
          <a:p>
            <a:pPr>
              <a:buNone/>
            </a:pPr>
            <a:endParaRPr lang="en-US" dirty="0" smtClean="0">
              <a:solidFill>
                <a:schemeClr val="bg1"/>
              </a:solidFill>
            </a:endParaRPr>
          </a:p>
          <a:p>
            <a:pPr>
              <a:buNone/>
            </a:pPr>
            <a:r>
              <a:rPr lang="en-US" dirty="0" smtClean="0">
                <a:solidFill>
                  <a:schemeClr val="bg1"/>
                </a:solidFill>
              </a:rPr>
              <a:t>Calvin is setting up a model of the solar system. He positions a cardboard sun at one end of a school hallway and Pluto at the other end, 20m away. </a:t>
            </a:r>
          </a:p>
          <a:p>
            <a:pPr>
              <a:buNone/>
            </a:pPr>
            <a:r>
              <a:rPr lang="en-US" dirty="0" smtClean="0">
                <a:solidFill>
                  <a:schemeClr val="bg1"/>
                </a:solidFill>
              </a:rPr>
              <a:t>Calvin knows that Pluto is 39.5 AU (astronomical units) from the sun and Jupiter is 5.27 AU from the sun.</a:t>
            </a:r>
            <a:endParaRPr lang="en-US" dirty="0">
              <a:solidFill>
                <a:schemeClr val="bg1"/>
              </a:solidFill>
            </a:endParaRPr>
          </a:p>
          <a:p>
            <a:pPr>
              <a:buNone/>
            </a:pPr>
            <a:endParaRPr lang="en-US" dirty="0" smtClean="0">
              <a:solidFill>
                <a:schemeClr val="bg1"/>
              </a:solidFill>
            </a:endParaRPr>
          </a:p>
          <a:p>
            <a:pPr>
              <a:buNone/>
            </a:pPr>
            <a:r>
              <a:rPr lang="en-US" dirty="0" smtClean="0">
                <a:solidFill>
                  <a:schemeClr val="bg1"/>
                </a:solidFill>
              </a:rPr>
              <a:t>Numerical Response</a:t>
            </a:r>
          </a:p>
          <a:p>
            <a:pPr>
              <a:buNone/>
            </a:pPr>
            <a:endParaRPr lang="en-US" dirty="0">
              <a:solidFill>
                <a:schemeClr val="bg1"/>
              </a:solidFill>
            </a:endParaRPr>
          </a:p>
          <a:p>
            <a:pPr marL="514350" indent="-514350">
              <a:buAutoNum type="arabicPeriod"/>
            </a:pPr>
            <a:r>
              <a:rPr lang="en-US" dirty="0" smtClean="0">
                <a:solidFill>
                  <a:schemeClr val="bg1"/>
                </a:solidFill>
              </a:rPr>
              <a:t>In order to make this model to scale, how many meters from the cardboard sun should Calvin place Jupiter? (Record your answer to two decimal places) __________________</a:t>
            </a:r>
          </a:p>
          <a:p>
            <a:pPr marL="514350" indent="-514350">
              <a:buAutoNum type="arabicPeriod"/>
            </a:pPr>
            <a:endParaRPr lang="en-US" dirty="0" smtClean="0">
              <a:solidFill>
                <a:schemeClr val="bg1"/>
              </a:solidFill>
            </a:endParaRPr>
          </a:p>
        </p:txBody>
      </p:sp>
      <p:sp>
        <p:nvSpPr>
          <p:cNvPr id="4" name="Rectangle 3"/>
          <p:cNvSpPr/>
          <p:nvPr/>
        </p:nvSpPr>
        <p:spPr>
          <a:xfrm>
            <a:off x="467544" y="2132856"/>
            <a:ext cx="8208912" cy="172819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A total solar eclipse was observed across the Antarctic on November 23, 2003. This meant that the sun, Earth, and moon were in what alignment?</a:t>
            </a:r>
          </a:p>
          <a:p>
            <a:pPr marL="914400" lvl="1" indent="-514350">
              <a:buFont typeface="+mj-lt"/>
              <a:buAutoNum type="alphaUcPeriod"/>
            </a:pPr>
            <a:r>
              <a:rPr lang="en-US" dirty="0" smtClean="0">
                <a:solidFill>
                  <a:schemeClr val="bg1"/>
                </a:solidFill>
              </a:rPr>
              <a:t>The sun was between Earth and the moon.</a:t>
            </a:r>
          </a:p>
          <a:p>
            <a:pPr marL="914400" lvl="1" indent="-514350">
              <a:buFont typeface="+mj-lt"/>
              <a:buAutoNum type="alphaUcPeriod"/>
            </a:pPr>
            <a:r>
              <a:rPr lang="en-US" dirty="0" smtClean="0">
                <a:solidFill>
                  <a:schemeClr val="bg1"/>
                </a:solidFill>
              </a:rPr>
              <a:t>The moon was between the sun and Earth.</a:t>
            </a:r>
          </a:p>
          <a:p>
            <a:pPr marL="914400" lvl="1" indent="-514350">
              <a:buFont typeface="+mj-lt"/>
              <a:buAutoNum type="alphaUcPeriod"/>
            </a:pPr>
            <a:r>
              <a:rPr lang="en-US" dirty="0" smtClean="0">
                <a:solidFill>
                  <a:schemeClr val="bg1"/>
                </a:solidFill>
              </a:rPr>
              <a:t>Earth was between the moon and the sun</a:t>
            </a:r>
          </a:p>
          <a:p>
            <a:pPr marL="914400" lvl="1" indent="-514350">
              <a:buFont typeface="+mj-lt"/>
              <a:buAutoNum type="alphaUcPeriod"/>
            </a:pPr>
            <a:r>
              <a:rPr lang="en-US" dirty="0" smtClean="0">
                <a:solidFill>
                  <a:schemeClr val="bg1"/>
                </a:solidFill>
              </a:rPr>
              <a:t>Earth was between the moon and the sun, but the moon was lower and the sun was higher.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 Style Questions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solidFill>
                  <a:schemeClr val="bg1"/>
                </a:solidFill>
              </a:rPr>
              <a:t>Jen read in an astronomy book that every 33 years, Earth passes through the Leonid stream resulting in a shower of “shooting stars” visible on earth. This shower is actually</a:t>
            </a:r>
          </a:p>
          <a:p>
            <a:pPr marL="914400" lvl="1" indent="-514350">
              <a:buFont typeface="+mj-lt"/>
              <a:buAutoNum type="alphaUcPeriod"/>
            </a:pPr>
            <a:r>
              <a:rPr lang="en-US" dirty="0" smtClean="0">
                <a:solidFill>
                  <a:schemeClr val="bg1"/>
                </a:solidFill>
              </a:rPr>
              <a:t>The tail end of a comet</a:t>
            </a:r>
          </a:p>
          <a:p>
            <a:pPr marL="914400" lvl="1" indent="-514350">
              <a:buFont typeface="+mj-lt"/>
              <a:buAutoNum type="alphaUcPeriod"/>
            </a:pPr>
            <a:r>
              <a:rPr lang="en-US" dirty="0" smtClean="0">
                <a:solidFill>
                  <a:schemeClr val="bg1"/>
                </a:solidFill>
              </a:rPr>
              <a:t>A cluster of brightly lit stars</a:t>
            </a:r>
          </a:p>
          <a:p>
            <a:pPr marL="914400" lvl="1" indent="-514350">
              <a:buFont typeface="+mj-lt"/>
              <a:buAutoNum type="alphaUcPeriod"/>
            </a:pPr>
            <a:r>
              <a:rPr lang="en-US" dirty="0" smtClean="0">
                <a:solidFill>
                  <a:schemeClr val="bg1"/>
                </a:solidFill>
              </a:rPr>
              <a:t>Many meteors entering the atmosphere</a:t>
            </a:r>
          </a:p>
          <a:p>
            <a:pPr marL="914400" lvl="1" indent="-514350">
              <a:buFont typeface="+mj-lt"/>
              <a:buAutoNum type="alphaUcPeriod"/>
            </a:pPr>
            <a:r>
              <a:rPr lang="en-US" dirty="0" smtClean="0">
                <a:solidFill>
                  <a:schemeClr val="bg1"/>
                </a:solidFill>
              </a:rPr>
              <a:t>An explosion of a supernova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solidFill>
                  <a:schemeClr val="bg1"/>
                </a:solidFill>
              </a:rPr>
              <a:t>Solstice</a:t>
            </a:r>
            <a:endParaRPr lang="en-US" dirty="0">
              <a:solidFill>
                <a:schemeClr val="bg1"/>
              </a:solidFill>
            </a:endParaRPr>
          </a:p>
        </p:txBody>
      </p:sp>
      <p:sp>
        <p:nvSpPr>
          <p:cNvPr id="3" name="Content Placeholder 2"/>
          <p:cNvSpPr>
            <a:spLocks noGrp="1"/>
          </p:cNvSpPr>
          <p:nvPr>
            <p:ph idx="1"/>
          </p:nvPr>
        </p:nvSpPr>
        <p:spPr>
          <a:xfrm>
            <a:off x="457200" y="1196752"/>
            <a:ext cx="8229600" cy="4929411"/>
          </a:xfrm>
        </p:spPr>
        <p:txBody>
          <a:bodyPr/>
          <a:lstStyle/>
          <a:p>
            <a:r>
              <a:rPr lang="en-US" b="1" dirty="0" smtClean="0">
                <a:solidFill>
                  <a:srgbClr val="FF0000"/>
                </a:solidFill>
              </a:rPr>
              <a:t>Solstice</a:t>
            </a:r>
            <a:r>
              <a:rPr lang="en-US" dirty="0" smtClean="0">
                <a:solidFill>
                  <a:schemeClr val="bg1"/>
                </a:solidFill>
              </a:rPr>
              <a:t> – represents the shortest and longest		 periods of </a:t>
            </a:r>
            <a:r>
              <a:rPr lang="en-US" b="1" dirty="0" smtClean="0">
                <a:solidFill>
                  <a:srgbClr val="FFC000"/>
                </a:solidFill>
              </a:rPr>
              <a:t>daylight</a:t>
            </a:r>
          </a:p>
          <a:p>
            <a:pPr lvl="1"/>
            <a:r>
              <a:rPr lang="en-US" dirty="0" smtClean="0">
                <a:solidFill>
                  <a:schemeClr val="bg1"/>
                </a:solidFill>
              </a:rPr>
              <a:t>Winter solstice: </a:t>
            </a:r>
            <a:r>
              <a:rPr lang="en-US" b="1" dirty="0" smtClean="0">
                <a:solidFill>
                  <a:srgbClr val="FFC000"/>
                </a:solidFill>
              </a:rPr>
              <a:t>shortest</a:t>
            </a:r>
            <a:r>
              <a:rPr lang="en-US" dirty="0" smtClean="0">
                <a:solidFill>
                  <a:schemeClr val="bg1"/>
                </a:solidFill>
              </a:rPr>
              <a:t> period of daylight </a:t>
            </a:r>
          </a:p>
          <a:p>
            <a:pPr lvl="2"/>
            <a:r>
              <a:rPr lang="en-US" dirty="0" smtClean="0">
                <a:solidFill>
                  <a:srgbClr val="FFC000"/>
                </a:solidFill>
              </a:rPr>
              <a:t>Dec. 21</a:t>
            </a:r>
            <a:r>
              <a:rPr lang="en-US" baseline="30000" dirty="0" smtClean="0">
                <a:solidFill>
                  <a:srgbClr val="FFC000"/>
                </a:solidFill>
              </a:rPr>
              <a:t>st</a:t>
            </a:r>
            <a:r>
              <a:rPr lang="en-US" dirty="0" smtClean="0">
                <a:solidFill>
                  <a:srgbClr val="FFC000"/>
                </a:solidFill>
              </a:rPr>
              <a:t> </a:t>
            </a:r>
            <a:r>
              <a:rPr lang="en-US" dirty="0" smtClean="0">
                <a:solidFill>
                  <a:schemeClr val="bg1"/>
                </a:solidFill>
              </a:rPr>
              <a:t>in the Northern Hemisphere</a:t>
            </a:r>
          </a:p>
          <a:p>
            <a:pPr lvl="1"/>
            <a:r>
              <a:rPr lang="en-US" dirty="0" smtClean="0">
                <a:solidFill>
                  <a:schemeClr val="bg1"/>
                </a:solidFill>
              </a:rPr>
              <a:t>Summer solstice: </a:t>
            </a:r>
            <a:r>
              <a:rPr lang="en-US" b="1" dirty="0" smtClean="0">
                <a:solidFill>
                  <a:srgbClr val="FFC000"/>
                </a:solidFill>
              </a:rPr>
              <a:t>longest</a:t>
            </a:r>
            <a:r>
              <a:rPr lang="en-US" dirty="0" smtClean="0">
                <a:solidFill>
                  <a:schemeClr val="bg1"/>
                </a:solidFill>
              </a:rPr>
              <a:t> period of daylight</a:t>
            </a:r>
          </a:p>
          <a:p>
            <a:pPr lvl="2"/>
            <a:r>
              <a:rPr lang="en-US" dirty="0" smtClean="0">
                <a:solidFill>
                  <a:srgbClr val="FFC000"/>
                </a:solidFill>
              </a:rPr>
              <a:t>June 21</a:t>
            </a:r>
            <a:r>
              <a:rPr lang="en-US" baseline="30000" dirty="0" smtClean="0">
                <a:solidFill>
                  <a:srgbClr val="FFC000"/>
                </a:solidFill>
              </a:rPr>
              <a:t>st</a:t>
            </a:r>
            <a:r>
              <a:rPr lang="en-US" dirty="0" smtClean="0">
                <a:solidFill>
                  <a:srgbClr val="FFC000"/>
                </a:solidFill>
              </a:rPr>
              <a:t> </a:t>
            </a:r>
            <a:r>
              <a:rPr lang="en-US" dirty="0" smtClean="0">
                <a:solidFill>
                  <a:schemeClr val="bg1"/>
                </a:solidFill>
              </a:rPr>
              <a:t>in the Northern Hemisphere</a:t>
            </a:r>
          </a:p>
          <a:p>
            <a:endParaRPr lang="en-US" dirty="0">
              <a:solidFill>
                <a:schemeClr val="bg1"/>
              </a:solidFill>
            </a:endParaRPr>
          </a:p>
        </p:txBody>
      </p:sp>
      <p:pic>
        <p:nvPicPr>
          <p:cNvPr id="4" name="Picture 3"/>
          <p:cNvPicPr>
            <a:picLocks noChangeAspect="1"/>
          </p:cNvPicPr>
          <p:nvPr/>
        </p:nvPicPr>
        <p:blipFill>
          <a:blip r:embed="rId2" cstate="print"/>
          <a:stretch>
            <a:fillRect/>
          </a:stretch>
        </p:blipFill>
        <p:spPr>
          <a:xfrm>
            <a:off x="1763688" y="4149080"/>
            <a:ext cx="4991100" cy="2562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Review Questions</a:t>
            </a:r>
            <a:endParaRPr lang="en-US" dirty="0">
              <a:solidFill>
                <a:schemeClr val="bg1"/>
              </a:solidFill>
            </a:endParaRPr>
          </a:p>
        </p:txBody>
      </p:sp>
      <p:sp>
        <p:nvSpPr>
          <p:cNvPr id="16" name="Content Placeholder 15"/>
          <p:cNvSpPr>
            <a:spLocks noGrp="1"/>
          </p:cNvSpPr>
          <p:nvPr>
            <p:ph idx="1"/>
          </p:nvPr>
        </p:nvSpPr>
        <p:spPr>
          <a:xfrm>
            <a:off x="457200" y="1600200"/>
            <a:ext cx="8229600" cy="5069160"/>
          </a:xfrm>
        </p:spPr>
        <p:txBody>
          <a:bodyPr>
            <a:normAutofit fontScale="55000" lnSpcReduction="20000"/>
          </a:bodyPr>
          <a:lstStyle/>
          <a:p>
            <a:pPr marL="514350" indent="-514350">
              <a:buFont typeface="+mj-lt"/>
              <a:buAutoNum type="arabicPeriod"/>
            </a:pPr>
            <a:r>
              <a:rPr lang="en-US" dirty="0" smtClean="0">
                <a:solidFill>
                  <a:schemeClr val="bg1"/>
                </a:solidFill>
              </a:rPr>
              <a:t>What name is given to the compass direction when we are trying to locate an object in the night sky?</a:t>
            </a:r>
          </a:p>
          <a:p>
            <a:pPr marL="514350" indent="-514350">
              <a:buFont typeface="+mj-lt"/>
              <a:buAutoNum type="arabicPeriod"/>
            </a:pPr>
            <a:r>
              <a:rPr lang="en-US" dirty="0" smtClean="0">
                <a:solidFill>
                  <a:schemeClr val="bg1"/>
                </a:solidFill>
              </a:rPr>
              <a:t>Define altitude.</a:t>
            </a:r>
          </a:p>
          <a:p>
            <a:pPr marL="514350" indent="-514350">
              <a:buFont typeface="+mj-lt"/>
              <a:buAutoNum type="arabicPeriod"/>
            </a:pPr>
            <a:r>
              <a:rPr lang="en-US" dirty="0" smtClean="0">
                <a:solidFill>
                  <a:schemeClr val="bg1"/>
                </a:solidFill>
              </a:rPr>
              <a:t>What is the point directly overhead called?</a:t>
            </a:r>
          </a:p>
          <a:p>
            <a:pPr marL="514350" indent="-514350">
              <a:buFont typeface="+mj-lt"/>
              <a:buAutoNum type="arabicPeriod"/>
            </a:pPr>
            <a:r>
              <a:rPr lang="en-US" dirty="0" smtClean="0">
                <a:solidFill>
                  <a:schemeClr val="bg1"/>
                </a:solidFill>
              </a:rPr>
              <a:t>Explain what the ecliptic is.</a:t>
            </a:r>
          </a:p>
          <a:p>
            <a:pPr marL="514350" indent="-514350">
              <a:buFont typeface="+mj-lt"/>
              <a:buAutoNum type="arabicPeriod"/>
            </a:pPr>
            <a:r>
              <a:rPr lang="en-US" dirty="0" smtClean="0">
                <a:solidFill>
                  <a:schemeClr val="bg1"/>
                </a:solidFill>
              </a:rPr>
              <a:t>Why did the Greeks call the planets wanderers?</a:t>
            </a:r>
          </a:p>
          <a:p>
            <a:pPr marL="514350" indent="-514350">
              <a:buFont typeface="+mj-lt"/>
              <a:buAutoNum type="arabicPeriod"/>
            </a:pPr>
            <a:r>
              <a:rPr lang="en-US" dirty="0" smtClean="0">
                <a:solidFill>
                  <a:schemeClr val="bg1"/>
                </a:solidFill>
              </a:rPr>
              <a:t>Why must two coordinates, azimuth and altitude, be given to specify the location of an object in the night sky?</a:t>
            </a:r>
          </a:p>
          <a:p>
            <a:pPr marL="514350" indent="-514350">
              <a:buFont typeface="+mj-lt"/>
              <a:buAutoNum type="arabicPeriod"/>
            </a:pPr>
            <a:r>
              <a:rPr lang="en-US" dirty="0" smtClean="0">
                <a:solidFill>
                  <a:schemeClr val="bg1"/>
                </a:solidFill>
              </a:rPr>
              <a:t>The table below has two incorrect entries. </a:t>
            </a:r>
          </a:p>
          <a:p>
            <a:pPr marL="914400" lvl="1" indent="-514350">
              <a:buFont typeface="+mj-lt"/>
              <a:buAutoNum type="alphaLcParenR"/>
            </a:pPr>
            <a:r>
              <a:rPr lang="en-US" dirty="0" smtClean="0">
                <a:solidFill>
                  <a:schemeClr val="bg1"/>
                </a:solidFill>
              </a:rPr>
              <a:t>Identify each error and correct it to something possible.</a:t>
            </a:r>
          </a:p>
          <a:p>
            <a:pPr marL="914400" lvl="1" indent="-514350">
              <a:buFont typeface="+mj-lt"/>
              <a:buAutoNum type="alphaLcParenR"/>
            </a:pPr>
            <a:r>
              <a:rPr lang="en-US" dirty="0" smtClean="0">
                <a:solidFill>
                  <a:schemeClr val="bg1"/>
                </a:solidFill>
              </a:rPr>
              <a:t>Explain why each of the two entries is incorrect.</a:t>
            </a:r>
          </a:p>
          <a:p>
            <a:pPr marL="514350" indent="-514350">
              <a:buFont typeface="+mj-lt"/>
              <a:buAutoNum type="arabicPeriod"/>
            </a:pPr>
            <a:r>
              <a:rPr lang="en-US" dirty="0" smtClean="0">
                <a:solidFill>
                  <a:schemeClr val="bg1"/>
                </a:solidFill>
              </a:rPr>
              <a:t>Is it ever possible to specify the location of an object in the sky knowing only the altitude? Explain your answer.</a:t>
            </a:r>
          </a:p>
          <a:p>
            <a:pPr marL="514350" indent="-514350">
              <a:buFont typeface="+mj-lt"/>
              <a:buAutoNum type="arabicPeriod"/>
            </a:pPr>
            <a:r>
              <a:rPr lang="en-US" dirty="0" smtClean="0">
                <a:solidFill>
                  <a:schemeClr val="bg1"/>
                </a:solidFill>
              </a:rPr>
              <a:t>Imagine two friends, one in Calgary and the other in Edmonton, observing the same body in space. Describe how their coordinates would be different for the same object.</a:t>
            </a:r>
            <a:endParaRPr lang="en-US" dirty="0">
              <a:solidFill>
                <a:schemeClr val="bg1"/>
              </a:solidFill>
            </a:endParaRPr>
          </a:p>
          <a:p>
            <a:pPr marL="514350" indent="-514350">
              <a:buFont typeface="+mj-lt"/>
              <a:buAutoNum type="arabicPeriod"/>
            </a:pPr>
            <a:r>
              <a:rPr lang="en-US" dirty="0" smtClean="0">
                <a:solidFill>
                  <a:schemeClr val="bg1"/>
                </a:solidFill>
              </a:rPr>
              <a:t>Does the rotation of the Earth affect azimuth and altitude measurements of the stars? Explain why or why not.</a:t>
            </a:r>
          </a:p>
          <a:p>
            <a:pPr marL="914400" lvl="1" indent="-514350">
              <a:buFont typeface="+mj-lt"/>
              <a:buAutoNum type="alphaLcParenR"/>
            </a:pPr>
            <a:r>
              <a:rPr lang="en-US" dirty="0" smtClean="0">
                <a:solidFill>
                  <a:schemeClr val="bg1"/>
                </a:solidFill>
              </a:rPr>
              <a:t>What can be done to ensure someone using your measurements would be able to find the object you located?</a:t>
            </a:r>
          </a:p>
          <a:p>
            <a:pPr marL="514350" indent="-514350">
              <a:buFont typeface="+mj-lt"/>
              <a:buAutoNum type="arabicPeriod"/>
            </a:pPr>
            <a:endParaRPr lang="en-US" dirty="0" smtClean="0">
              <a:solidFill>
                <a:schemeClr val="bg1"/>
              </a:solidFill>
            </a:endParaRPr>
          </a:p>
          <a:p>
            <a:pPr marL="914400" lvl="1" indent="-514350">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6562" name="Picture 2"/>
          <p:cNvPicPr>
            <a:picLocks noChangeAspect="1" noChangeArrowheads="1"/>
          </p:cNvPicPr>
          <p:nvPr/>
        </p:nvPicPr>
        <p:blipFill>
          <a:blip r:embed="rId2" cstate="print"/>
          <a:srcRect/>
          <a:stretch>
            <a:fillRect/>
          </a:stretch>
        </p:blipFill>
        <p:spPr bwMode="auto">
          <a:xfrm>
            <a:off x="1" y="1988840"/>
            <a:ext cx="9143999" cy="29091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Topic 1 Quiz</a:t>
            </a:r>
            <a:endParaRPr lang="en-US" dirty="0">
              <a:solidFill>
                <a:schemeClr val="bg1"/>
              </a:solidFill>
            </a:endParaRPr>
          </a:p>
        </p:txBody>
      </p:sp>
      <p:sp>
        <p:nvSpPr>
          <p:cNvPr id="5" name="Subtitle 4"/>
          <p:cNvSpPr>
            <a:spLocks noGrp="1"/>
          </p:cNvSpPr>
          <p:nvPr>
            <p:ph type="subTitle" idx="1"/>
          </p:nvPr>
        </p:nvSpPr>
        <p:spPr/>
        <p:txBody>
          <a:bodyPr/>
          <a:lstStyle/>
          <a:p>
            <a:r>
              <a:rPr lang="en-US" dirty="0" smtClean="0">
                <a:solidFill>
                  <a:schemeClr val="bg1"/>
                </a:solidFill>
              </a:rPr>
              <a:t>Date: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148064" y="4221088"/>
            <a:ext cx="3688071" cy="2420888"/>
          </a:xfrm>
          <a:prstGeom prst="rect">
            <a:avLst/>
          </a:prstGeom>
        </p:spPr>
      </p:pic>
      <p:sp>
        <p:nvSpPr>
          <p:cNvPr id="2" name="Title 1"/>
          <p:cNvSpPr>
            <a:spLocks noGrp="1"/>
          </p:cNvSpPr>
          <p:nvPr>
            <p:ph type="title"/>
          </p:nvPr>
        </p:nvSpPr>
        <p:spPr/>
        <p:txBody>
          <a:bodyPr/>
          <a:lstStyle/>
          <a:p>
            <a:r>
              <a:rPr lang="en-US" dirty="0" smtClean="0">
                <a:solidFill>
                  <a:schemeClr val="bg1"/>
                </a:solidFill>
              </a:rPr>
              <a:t>Equinox</a:t>
            </a:r>
            <a:endParaRPr lang="en-US" dirty="0">
              <a:solidFill>
                <a:schemeClr val="bg1"/>
              </a:solidFill>
            </a:endParaRPr>
          </a:p>
        </p:txBody>
      </p:sp>
      <p:sp>
        <p:nvSpPr>
          <p:cNvPr id="3" name="Content Placeholder 2"/>
          <p:cNvSpPr>
            <a:spLocks noGrp="1"/>
          </p:cNvSpPr>
          <p:nvPr>
            <p:ph idx="1"/>
          </p:nvPr>
        </p:nvSpPr>
        <p:spPr>
          <a:xfrm>
            <a:off x="89756" y="1196752"/>
            <a:ext cx="8964488" cy="5078289"/>
          </a:xfrm>
        </p:spPr>
        <p:txBody>
          <a:bodyPr>
            <a:normAutofit/>
          </a:bodyPr>
          <a:lstStyle/>
          <a:p>
            <a:pPr marL="0" indent="0">
              <a:buNone/>
            </a:pPr>
            <a:r>
              <a:rPr lang="en-US" b="1" dirty="0" smtClean="0">
                <a:solidFill>
                  <a:srgbClr val="C00000"/>
                </a:solidFill>
              </a:rPr>
              <a:t>Equinox</a:t>
            </a:r>
            <a:r>
              <a:rPr lang="en-US" dirty="0" smtClean="0">
                <a:solidFill>
                  <a:schemeClr val="bg1"/>
                </a:solidFill>
              </a:rPr>
              <a:t> – Represents periods of equal </a:t>
            </a:r>
            <a:r>
              <a:rPr lang="en-US" dirty="0" smtClean="0">
                <a:solidFill>
                  <a:srgbClr val="FFC000"/>
                </a:solidFill>
              </a:rPr>
              <a:t>day </a:t>
            </a:r>
            <a:r>
              <a:rPr lang="en-US" dirty="0" smtClean="0">
                <a:solidFill>
                  <a:schemeClr val="bg1"/>
                </a:solidFill>
              </a:rPr>
              <a:t>and		 	</a:t>
            </a:r>
            <a:r>
              <a:rPr lang="en-US" dirty="0" smtClean="0">
                <a:solidFill>
                  <a:schemeClr val="accent5">
                    <a:lumMod val="75000"/>
                  </a:schemeClr>
                </a:solidFill>
              </a:rPr>
              <a:t>night</a:t>
            </a:r>
          </a:p>
          <a:p>
            <a:pPr marL="457200" lvl="1" indent="0">
              <a:buNone/>
            </a:pPr>
            <a:r>
              <a:rPr lang="en-US" dirty="0" smtClean="0">
                <a:solidFill>
                  <a:schemeClr val="bg1"/>
                </a:solidFill>
              </a:rPr>
              <a:t>Autumnal equinox: occurs in the fall</a:t>
            </a:r>
          </a:p>
          <a:p>
            <a:pPr lvl="2"/>
            <a:r>
              <a:rPr lang="en-US" dirty="0" smtClean="0">
                <a:solidFill>
                  <a:schemeClr val="bg1"/>
                </a:solidFill>
              </a:rPr>
              <a:t>September 22</a:t>
            </a:r>
            <a:r>
              <a:rPr lang="en-US" baseline="30000" dirty="0" smtClean="0">
                <a:solidFill>
                  <a:schemeClr val="bg1"/>
                </a:solidFill>
              </a:rPr>
              <a:t>nd</a:t>
            </a:r>
            <a:r>
              <a:rPr lang="en-US" dirty="0" smtClean="0">
                <a:solidFill>
                  <a:schemeClr val="bg1"/>
                </a:solidFill>
              </a:rPr>
              <a:t>  in the </a:t>
            </a:r>
          </a:p>
          <a:p>
            <a:pPr marL="914400" lvl="2" indent="0">
              <a:buNone/>
            </a:pPr>
            <a:r>
              <a:rPr lang="en-US" dirty="0" smtClean="0">
                <a:solidFill>
                  <a:schemeClr val="bg1"/>
                </a:solidFill>
              </a:rPr>
              <a:t>	Northern Hemisphere</a:t>
            </a:r>
          </a:p>
          <a:p>
            <a:pPr marL="457200" lvl="1" indent="0">
              <a:buNone/>
            </a:pPr>
            <a:r>
              <a:rPr lang="en-US" dirty="0" smtClean="0">
                <a:solidFill>
                  <a:schemeClr val="bg1"/>
                </a:solidFill>
              </a:rPr>
              <a:t>Vernal equinox: occurs in the spring</a:t>
            </a:r>
          </a:p>
          <a:p>
            <a:pPr lvl="2"/>
            <a:r>
              <a:rPr lang="en-US" dirty="0" smtClean="0">
                <a:solidFill>
                  <a:schemeClr val="bg1"/>
                </a:solidFill>
              </a:rPr>
              <a:t>March 21</a:t>
            </a:r>
            <a:r>
              <a:rPr lang="en-US" baseline="30000" dirty="0" smtClean="0">
                <a:solidFill>
                  <a:schemeClr val="bg1"/>
                </a:solidFill>
              </a:rPr>
              <a:t>st</a:t>
            </a:r>
            <a:r>
              <a:rPr lang="en-US" dirty="0" smtClean="0">
                <a:solidFill>
                  <a:schemeClr val="bg1"/>
                </a:solidFill>
              </a:rPr>
              <a:t> in the </a:t>
            </a:r>
          </a:p>
          <a:p>
            <a:pPr marL="914400" lvl="2" indent="0">
              <a:buNone/>
            </a:pPr>
            <a:r>
              <a:rPr lang="en-US" dirty="0">
                <a:solidFill>
                  <a:schemeClr val="bg1"/>
                </a:solidFill>
              </a:rPr>
              <a:t>	</a:t>
            </a:r>
            <a:r>
              <a:rPr lang="en-US" dirty="0" smtClean="0">
                <a:solidFill>
                  <a:schemeClr val="bg1"/>
                </a:solidFill>
              </a:rPr>
              <a:t>Northern Hemisphere</a:t>
            </a:r>
          </a:p>
          <a:p>
            <a:pPr lvl="2"/>
            <a:endParaRPr lang="en-US" dirty="0" smtClean="0">
              <a:solidFill>
                <a:schemeClr val="bg1"/>
              </a:solidFill>
            </a:endParaRPr>
          </a:p>
          <a:p>
            <a:pPr lvl="2"/>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to="" calcmode="lin" valueType="num">
                                      <p:cBhvr>
                                        <p:cTn id="29"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cstate="print"/>
          <a:stretch>
            <a:fillRect/>
          </a:stretch>
        </p:blipFill>
        <p:spPr>
          <a:xfrm>
            <a:off x="125760" y="404664"/>
            <a:ext cx="8892480" cy="5539578"/>
          </a:xfrm>
          <a:prstGeom prst="rect">
            <a:avLst/>
          </a:prstGeom>
        </p:spPr>
      </p:pic>
    </p:spTree>
    <p:extLst>
      <p:ext uri="{BB962C8B-B14F-4D97-AF65-F5344CB8AC3E}">
        <p14:creationId xmlns:p14="http://schemas.microsoft.com/office/powerpoint/2010/main" val="227134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7502</TotalTime>
  <Words>2359</Words>
  <Application>Microsoft Macintosh PowerPoint</Application>
  <PresentationFormat>On-screen Show (4:3)</PresentationFormat>
  <Paragraphs>313</Paragraphs>
  <Slides>72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Calibri</vt:lpstr>
      <vt:lpstr>Arial</vt:lpstr>
      <vt:lpstr>Office Theme</vt:lpstr>
      <vt:lpstr>Human Understanding of both Earth and Space has Changed Over Time</vt:lpstr>
      <vt:lpstr>1.1 Early Views About the Cosmos</vt:lpstr>
      <vt:lpstr>Tracking Cosmological Events</vt:lpstr>
      <vt:lpstr>Earth’s Rotation and Seasons</vt:lpstr>
      <vt:lpstr>PowerPoint Presentation</vt:lpstr>
      <vt:lpstr>PowerPoint Presentation</vt:lpstr>
      <vt:lpstr>Solstice</vt:lpstr>
      <vt:lpstr>Equinox</vt:lpstr>
      <vt:lpstr>PowerPoint Presentation</vt:lpstr>
      <vt:lpstr>Geocentric vs. Heliocentric</vt:lpstr>
      <vt:lpstr>Geocentric</vt:lpstr>
      <vt:lpstr>Heliocentric</vt:lpstr>
      <vt:lpstr>1.2 Discovery Through Technology</vt:lpstr>
      <vt:lpstr>The Astronomer’s Tools</vt:lpstr>
      <vt:lpstr>The Astronomer’s Tools cont’d</vt:lpstr>
      <vt:lpstr>The Immensity of Distance and Time in Space</vt:lpstr>
      <vt:lpstr>The Immensity of Distance and Time in Space</vt:lpstr>
      <vt:lpstr>PowerPoint Presentation</vt:lpstr>
      <vt:lpstr> How Big is the Solar System? </vt:lpstr>
      <vt:lpstr>If our Sun was the size of a beach ball, Jupiter would be as small as a golf ball and Earth would be as tiny as a pea.  </vt:lpstr>
      <vt:lpstr>1.3 The Distribution of Matter in Space</vt:lpstr>
      <vt:lpstr>What is a star?</vt:lpstr>
      <vt:lpstr>Hertzsprung-Russel Diagram</vt:lpstr>
      <vt:lpstr>PowerPoint Presentation</vt:lpstr>
      <vt:lpstr>The Birth of a Star</vt:lpstr>
      <vt:lpstr>Draw the picture in your notes</vt:lpstr>
      <vt:lpstr>InfoBIT</vt:lpstr>
      <vt:lpstr> Star Groups  </vt:lpstr>
      <vt:lpstr>PowerPoint Presentation</vt:lpstr>
      <vt:lpstr>PowerPoint Presentation</vt:lpstr>
      <vt:lpstr>Galaxies </vt:lpstr>
      <vt:lpstr>Galaxies Can be classified as spiral, elliptical or irregular </vt:lpstr>
      <vt:lpstr>What type of galaxy is the Milky Way?</vt:lpstr>
      <vt:lpstr>1.4 Our Solar Neighbourhood</vt:lpstr>
      <vt:lpstr>Protoplanet Hypothesis</vt:lpstr>
      <vt:lpstr> The Sun </vt:lpstr>
      <vt:lpstr>The Planets</vt:lpstr>
      <vt:lpstr>Researchers find evidence of ninth planet in solar system Traci Watson, Special for USA TODAY10:40 p.m. EST January 20, 2016 </vt:lpstr>
      <vt:lpstr>Why Do Planets Move in an Orbit?</vt:lpstr>
      <vt:lpstr>Other Bodies in the Solar System</vt:lpstr>
      <vt:lpstr>Other Bodies in the Solar System</vt:lpstr>
      <vt:lpstr>PowerPoint Presentation</vt:lpstr>
      <vt:lpstr>PowerPoint Presentation</vt:lpstr>
      <vt:lpstr>PowerPoint Presentation</vt:lpstr>
      <vt:lpstr>PowerPoint Presentation</vt:lpstr>
      <vt:lpstr>Images from the Rosetta spacecraft show Philae drifting across the surface of its target comet during landing Nov. 12, 2014. Credit: ESA/Rosetta/MPS for OSIRIS Team</vt:lpstr>
      <vt:lpstr>Other Bodies in the Solar System</vt:lpstr>
      <vt:lpstr>1.5 Describing the Position of Objects in Space</vt:lpstr>
      <vt:lpstr>Where in the sky is it?</vt:lpstr>
      <vt:lpstr>Altitude</vt:lpstr>
      <vt:lpstr>Azimuth</vt:lpstr>
      <vt:lpstr>PowerPoint Presentation</vt:lpstr>
      <vt:lpstr>http://astro.unl.edu/classaction/animations/coordsmotion/altazimuth.html </vt:lpstr>
      <vt:lpstr>Estimating Positions in Space</vt:lpstr>
      <vt:lpstr>Determining the Motion of Objects in Space</vt:lpstr>
      <vt:lpstr>Using the Information</vt:lpstr>
      <vt:lpstr> Solar Eclipse </vt:lpstr>
      <vt:lpstr>Lunar Eclipse</vt:lpstr>
      <vt:lpstr>a Sunset and Eclipse at the Same Time</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PAT Style Questions</vt:lpstr>
      <vt:lpstr>Review Questions</vt:lpstr>
      <vt:lpstr>PowerPoint Presentation</vt:lpstr>
      <vt:lpstr>Topic 1 Quiz</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Through Technology</dc:title>
  <dc:creator>HP Authorized Customer</dc:creator>
  <cp:lastModifiedBy>Microsoft Office User</cp:lastModifiedBy>
  <cp:revision>674</cp:revision>
  <dcterms:created xsi:type="dcterms:W3CDTF">2010-08-17T20:25:19Z</dcterms:created>
  <dcterms:modified xsi:type="dcterms:W3CDTF">2018-10-09T02:12:25Z</dcterms:modified>
</cp:coreProperties>
</file>