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6" r:id="rId4"/>
    <p:sldId id="258" r:id="rId5"/>
    <p:sldId id="267" r:id="rId6"/>
    <p:sldId id="268" r:id="rId7"/>
    <p:sldId id="259" r:id="rId8"/>
    <p:sldId id="269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65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9041" autoAdjust="0"/>
  </p:normalViewPr>
  <p:slideViewPr>
    <p:cSldViewPr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BB14B-4C9E-4F6E-9C73-C16EC0DB3DF2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BB9A5-D8BF-4C87-A2C3-6286C5AA35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426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Surface Area of Rectangular Prism </a:t>
            </a:r>
          </a:p>
          <a:p>
            <a:r>
              <a:rPr lang="en-US" dirty="0" smtClean="0"/>
              <a:t>Front, Back, Top, Bottom = 4 (12 × 15) = 720 cm2 Left, Right = 2 ( 12 × 12 ) = 288 cm2</a:t>
            </a:r>
            <a:br>
              <a:rPr lang="en-US" dirty="0" smtClean="0"/>
            </a:br>
            <a:r>
              <a:rPr lang="en-US" dirty="0" smtClean="0"/>
              <a:t>Total : 1008 cm2 </a:t>
            </a:r>
          </a:p>
          <a:p>
            <a:endParaRPr lang="en-US" dirty="0" smtClean="0"/>
          </a:p>
          <a:p>
            <a:r>
              <a:rPr lang="en-US" dirty="0" smtClean="0"/>
              <a:t>Surface Area of Cylinder </a:t>
            </a:r>
          </a:p>
          <a:p>
            <a:r>
              <a:rPr lang="en-US" dirty="0" smtClean="0"/>
              <a:t>Top, Bottom = 2 × Area of circle = 2 (π r2) = 2 × π × 22 = 25.12 cm2  </a:t>
            </a:r>
          </a:p>
          <a:p>
            <a:r>
              <a:rPr lang="en-US" dirty="0" smtClean="0"/>
              <a:t>Curved Surface=2π</a:t>
            </a:r>
            <a:r>
              <a:rPr lang="en-US" dirty="0" err="1" smtClean="0"/>
              <a:t>r×h</a:t>
            </a:r>
            <a:r>
              <a:rPr lang="en-US" dirty="0" smtClean="0"/>
              <a:t> = 2×π×2×10 = 125.6 cm2</a:t>
            </a:r>
            <a:br>
              <a:rPr lang="en-US" dirty="0" smtClean="0"/>
            </a:br>
            <a:r>
              <a:rPr lang="en-US" dirty="0" smtClean="0"/>
              <a:t>Total: 150.72 cm2 </a:t>
            </a:r>
          </a:p>
          <a:p>
            <a:endParaRPr lang="en-US" dirty="0" smtClean="0"/>
          </a:p>
          <a:p>
            <a:r>
              <a:rPr lang="en-US" dirty="0" smtClean="0"/>
              <a:t>Area of Overlap </a:t>
            </a:r>
          </a:p>
          <a:p>
            <a:r>
              <a:rPr lang="en-US" dirty="0" smtClean="0"/>
              <a:t>Area of a Circle ....don`t forget to double it!</a:t>
            </a:r>
            <a:br>
              <a:rPr lang="en-US" dirty="0" smtClean="0"/>
            </a:br>
            <a:r>
              <a:rPr lang="en-US" dirty="0" smtClean="0"/>
              <a:t>2 × Area of circle = 2 (π r2) = 2 × π × 22 = 25.12 cm2 </a:t>
            </a:r>
          </a:p>
          <a:p>
            <a:endParaRPr lang="en-US" dirty="0" smtClean="0"/>
          </a:p>
          <a:p>
            <a:pPr defTabSz="465887">
              <a:defRPr/>
            </a:pPr>
            <a:r>
              <a:rPr lang="en-US" dirty="0" smtClean="0"/>
              <a:t>Total Surface Area of the Composite Object </a:t>
            </a:r>
          </a:p>
          <a:p>
            <a:pPr defTabSz="465887">
              <a:defRPr/>
            </a:pPr>
            <a:r>
              <a:rPr lang="en-US" dirty="0" smtClean="0"/>
              <a:t>SA of rectangular prism + SA of cylinder – area of overlap </a:t>
            </a:r>
          </a:p>
          <a:p>
            <a:pPr defTabSz="465887">
              <a:defRPr/>
            </a:pPr>
            <a:r>
              <a:rPr lang="en-US" dirty="0" smtClean="0"/>
              <a:t>1008 + 150.72 – 25.12 = 1133.6 cm2 </a:t>
            </a:r>
          </a:p>
          <a:p>
            <a:pPr defTabSz="465887">
              <a:defRPr/>
            </a:pPr>
            <a:endParaRPr lang="en-US" dirty="0" smtClean="0"/>
          </a:p>
          <a:p>
            <a:pPr defTabSz="465887">
              <a:defRPr/>
            </a:pP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B9A5-D8BF-4C87-A2C3-6286C5AA353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20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is only 1 MAJOR difference: </a:t>
            </a:r>
            <a:r>
              <a:rPr lang="en-US" dirty="0" smtClean="0">
                <a:solidFill>
                  <a:srgbClr val="FF0000"/>
                </a:solidFill>
              </a:rPr>
              <a:t>when you drop the brackets you change the sign of each term after the subtraction sign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B9A5-D8BF-4C87-A2C3-6286C5AA353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45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</a:t>
            </a:r>
            <a:r>
              <a:rPr lang="en-US" baseline="0" dirty="0" smtClean="0"/>
              <a:t> 1 – define your variables T = Tights</a:t>
            </a:r>
          </a:p>
          <a:p>
            <a:r>
              <a:rPr lang="en-US" dirty="0" smtClean="0"/>
              <a:t>Step 2 – Find keywords for inequality</a:t>
            </a:r>
            <a:r>
              <a:rPr lang="en-US" baseline="0" dirty="0" smtClean="0"/>
              <a:t> (maximum, minimum, more than, at least….</a:t>
            </a:r>
          </a:p>
          <a:p>
            <a:r>
              <a:rPr lang="en-US" baseline="0" dirty="0" smtClean="0"/>
              <a:t>Step 3 – Find keywords for operation “$20.00 </a:t>
            </a:r>
            <a:r>
              <a:rPr lang="en-US" baseline="0" dirty="0" err="1" smtClean="0"/>
              <a:t>eac</a:t>
            </a:r>
            <a:r>
              <a:rPr lang="en-US" baseline="0" dirty="0" smtClean="0"/>
              <a:t>, initial cost</a:t>
            </a:r>
          </a:p>
          <a:p>
            <a:r>
              <a:rPr lang="en-US" baseline="0" dirty="0" smtClean="0"/>
              <a:t>Step 4 – Write the inequality 20t + 250 ≤ 500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B9A5-D8BF-4C87-A2C3-6286C5AA353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49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430 cm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B9A5-D8BF-4C87-A2C3-6286C5AA353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199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8cm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B9A5-D8BF-4C87-A2C3-6286C5AA353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77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6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27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58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5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54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1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0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43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22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0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07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124D-86FB-47CB-9CA2-0C4D3C1645B4}" type="datetimeFigureOut">
              <a:rPr lang="en-CA" smtClean="0"/>
              <a:t>14/06/2017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3FFE-0687-4BCB-919A-3C49586B81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66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Grade 9 Math PAT/Final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081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 Numbers</a:t>
            </a:r>
            <a:endParaRPr lang="en-CA" dirty="0"/>
          </a:p>
        </p:txBody>
      </p:sp>
      <p:pic>
        <p:nvPicPr>
          <p:cNvPr id="4" name="Content Placeholder 5" descr="Untitl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61" b="-31761"/>
          <a:stretch>
            <a:fillRect/>
          </a:stretch>
        </p:blipFill>
        <p:spPr>
          <a:xfrm>
            <a:off x="2555776" y="1628800"/>
            <a:ext cx="4487366" cy="2492981"/>
          </a:xfrm>
        </p:spPr>
      </p:pic>
    </p:spTree>
    <p:extLst>
      <p:ext uri="{BB962C8B-B14F-4D97-AF65-F5344CB8AC3E}">
        <p14:creationId xmlns:p14="http://schemas.microsoft.com/office/powerpoint/2010/main" val="270698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Polynomials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</a:p>
          <a:p>
            <a:pPr lvl="1"/>
            <a:r>
              <a:rPr lang="en-CA" dirty="0" smtClean="0"/>
              <a:t>Terms, coefficient, variable, constant, degree</a:t>
            </a:r>
          </a:p>
          <a:p>
            <a:pPr lvl="1"/>
            <a:r>
              <a:rPr lang="en-CA" dirty="0" smtClean="0"/>
              <a:t>Monomial, binomial, trinomial</a:t>
            </a:r>
          </a:p>
          <a:p>
            <a:pPr lvl="1"/>
            <a:r>
              <a:rPr lang="en-CA" dirty="0" smtClean="0"/>
              <a:t>Ordering from highest to lowest</a:t>
            </a:r>
          </a:p>
          <a:p>
            <a:r>
              <a:rPr lang="en-CA" dirty="0" smtClean="0"/>
              <a:t>Using algebra tiles</a:t>
            </a:r>
          </a:p>
          <a:p>
            <a:r>
              <a:rPr lang="en-CA" dirty="0" smtClean="0"/>
              <a:t>Like terms</a:t>
            </a:r>
          </a:p>
          <a:p>
            <a:r>
              <a:rPr lang="en-CA" dirty="0" smtClean="0"/>
              <a:t>Simplifying polynomials</a:t>
            </a:r>
          </a:p>
          <a:p>
            <a:r>
              <a:rPr lang="en-CA" dirty="0" smtClean="0"/>
              <a:t>Adding, </a:t>
            </a:r>
            <a:r>
              <a:rPr lang="en-CA" dirty="0" smtClean="0">
                <a:solidFill>
                  <a:srgbClr val="FF0000"/>
                </a:solidFill>
              </a:rPr>
              <a:t>subtracting!</a:t>
            </a:r>
            <a:r>
              <a:rPr lang="en-CA" dirty="0" smtClean="0"/>
              <a:t>, multiplying and dividing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121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7614048" cy="142476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99264"/>
            <a:ext cx="3477223" cy="177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21" y="4077072"/>
            <a:ext cx="4952579" cy="177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86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Tables of values and patterns</a:t>
            </a:r>
          </a:p>
          <a:p>
            <a:r>
              <a:rPr lang="en-CA" dirty="0" smtClean="0"/>
              <a:t>Independent/Dependant Variable</a:t>
            </a:r>
          </a:p>
          <a:p>
            <a:r>
              <a:rPr lang="en-CA" dirty="0" smtClean="0"/>
              <a:t>X/Y axis and Cartesian Coordinates</a:t>
            </a:r>
          </a:p>
          <a:p>
            <a:r>
              <a:rPr lang="en-CA" dirty="0" smtClean="0"/>
              <a:t>Continuous and Discrete Data</a:t>
            </a:r>
          </a:p>
          <a:p>
            <a:r>
              <a:rPr lang="en-CA" dirty="0" smtClean="0"/>
              <a:t>Equations for a line (H/V/O)</a:t>
            </a:r>
          </a:p>
          <a:p>
            <a:r>
              <a:rPr lang="en-CA" dirty="0" smtClean="0"/>
              <a:t>Matching graphs to equations (and v.v.)</a:t>
            </a:r>
          </a:p>
          <a:p>
            <a:r>
              <a:rPr lang="en-CA" dirty="0" smtClean="0"/>
              <a:t>Extrapolation/Interpolation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1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 descr="Untitled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807" r="-78807"/>
          <a:stretch>
            <a:fillRect/>
          </a:stretch>
        </p:blipFill>
        <p:spPr>
          <a:xfrm>
            <a:off x="-2196752" y="332656"/>
            <a:ext cx="11017194" cy="6120680"/>
          </a:xfrm>
        </p:spPr>
      </p:pic>
    </p:spTree>
    <p:extLst>
      <p:ext uri="{BB962C8B-B14F-4D97-AF65-F5344CB8AC3E}">
        <p14:creationId xmlns:p14="http://schemas.microsoft.com/office/powerpoint/2010/main" val="2006923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Equations &amp; Inequalities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Inverse Operations</a:t>
            </a:r>
          </a:p>
          <a:p>
            <a:r>
              <a:rPr lang="en-CA" dirty="0" smtClean="0"/>
              <a:t>Reverse order of Operations</a:t>
            </a:r>
          </a:p>
          <a:p>
            <a:r>
              <a:rPr lang="en-CA" dirty="0" smtClean="0"/>
              <a:t>Inequalities</a:t>
            </a:r>
          </a:p>
          <a:p>
            <a:pPr lvl="1"/>
            <a:r>
              <a:rPr lang="en-CA" dirty="0" smtClean="0"/>
              <a:t>Multiplying/dividing by negative (reverse)</a:t>
            </a:r>
          </a:p>
          <a:p>
            <a:r>
              <a:rPr lang="en-CA" dirty="0" smtClean="0"/>
              <a:t>Graphing inequalities</a:t>
            </a:r>
          </a:p>
          <a:p>
            <a:r>
              <a:rPr lang="en-CA" dirty="0" smtClean="0"/>
              <a:t>Word Problems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59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Linear Equations and Inequalities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Solve and Graph</a:t>
            </a:r>
          </a:p>
          <a:p>
            <a:endParaRPr lang="en-CA" dirty="0"/>
          </a:p>
          <a:p>
            <a:pPr marL="0" lvl="1" indent="0">
              <a:buNone/>
            </a:pPr>
            <a:r>
              <a:rPr lang="en-US" sz="4400" dirty="0" smtClean="0"/>
              <a:t>		-2(3-1.5n) &lt; 3(2-n)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2565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Similarity and Symmetry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Scale Factor</a:t>
            </a:r>
          </a:p>
          <a:p>
            <a:pPr lvl="1"/>
            <a:r>
              <a:rPr lang="en-CA" dirty="0" smtClean="0"/>
              <a:t>Similarity and proportionality</a:t>
            </a:r>
          </a:p>
          <a:p>
            <a:pPr lvl="1"/>
            <a:r>
              <a:rPr lang="en-CA" dirty="0" smtClean="0"/>
              <a:t>SF &lt;1 or SF &gt;1</a:t>
            </a:r>
          </a:p>
          <a:p>
            <a:r>
              <a:rPr lang="en-CA" dirty="0" smtClean="0"/>
              <a:t>Units</a:t>
            </a:r>
          </a:p>
          <a:p>
            <a:r>
              <a:rPr lang="en-CA" dirty="0" smtClean="0"/>
              <a:t>Reflections, Rotations, Translation</a:t>
            </a:r>
          </a:p>
          <a:p>
            <a:r>
              <a:rPr lang="en-CA" dirty="0" smtClean="0"/>
              <a:t>Describing line symmetry</a:t>
            </a:r>
          </a:p>
          <a:p>
            <a:r>
              <a:rPr lang="en-CA" dirty="0" smtClean="0"/>
              <a:t>Describing rotational symmetry (order and angle)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840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Similarity and Symmetry 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5392"/>
            <a:ext cx="8415425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Circle Geometry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Angle Sum Theory and </a:t>
            </a:r>
            <a:r>
              <a:rPr lang="en-CA" dirty="0" err="1" smtClean="0"/>
              <a:t>Pythagorus</a:t>
            </a:r>
            <a:endParaRPr lang="en-CA" dirty="0" smtClean="0"/>
          </a:p>
          <a:p>
            <a:r>
              <a:rPr lang="en-CA" dirty="0" smtClean="0"/>
              <a:t>Circle Geometry Properties</a:t>
            </a:r>
          </a:p>
          <a:p>
            <a:pPr lvl="1"/>
            <a:r>
              <a:rPr lang="en-CA" dirty="0" smtClean="0"/>
              <a:t>Tangent</a:t>
            </a:r>
          </a:p>
          <a:p>
            <a:pPr lvl="1"/>
            <a:r>
              <a:rPr lang="en-CA" dirty="0" smtClean="0"/>
              <a:t>Chord (x3)</a:t>
            </a:r>
          </a:p>
          <a:p>
            <a:pPr lvl="1"/>
            <a:r>
              <a:rPr lang="en-CA" dirty="0" smtClean="0"/>
              <a:t>Angles (x3)</a:t>
            </a:r>
          </a:p>
          <a:p>
            <a:r>
              <a:rPr lang="en-CA" dirty="0" smtClean="0"/>
              <a:t>Solving puzzles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705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Composite Surface Area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Perfect/Imperfect Squares </a:t>
            </a:r>
          </a:p>
          <a:p>
            <a:r>
              <a:rPr lang="en-CA" dirty="0" smtClean="0"/>
              <a:t>Benchmarking</a:t>
            </a:r>
          </a:p>
          <a:p>
            <a:pPr lvl="1"/>
            <a:r>
              <a:rPr lang="en-CA" dirty="0" smtClean="0"/>
              <a:t>Using perfect squares to estimate roots</a:t>
            </a:r>
          </a:p>
          <a:p>
            <a:r>
              <a:rPr lang="en-CA" dirty="0" smtClean="0"/>
              <a:t>Pythagoras</a:t>
            </a:r>
          </a:p>
          <a:p>
            <a:r>
              <a:rPr lang="en-CA" dirty="0" smtClean="0"/>
              <a:t>Composite Surface Area</a:t>
            </a:r>
          </a:p>
          <a:p>
            <a:pPr lvl="1"/>
            <a:r>
              <a:rPr lang="en-CA" dirty="0" smtClean="0"/>
              <a:t>Find the surface area of all shapes and subtract the overlap x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0649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Circle Geometry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8942596" cy="38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" y="5517232"/>
            <a:ext cx="8532440" cy="60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4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Untitled 4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20" r="-10920"/>
          <a:stretch>
            <a:fillRect/>
          </a:stretch>
        </p:blipFill>
        <p:spPr>
          <a:xfrm>
            <a:off x="-108520" y="620688"/>
            <a:ext cx="9144000" cy="5079985"/>
          </a:xfrm>
        </p:spPr>
      </p:pic>
    </p:spTree>
    <p:extLst>
      <p:ext uri="{BB962C8B-B14F-4D97-AF65-F5344CB8AC3E}">
        <p14:creationId xmlns:p14="http://schemas.microsoft.com/office/powerpoint/2010/main" val="69750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Power/Base/Exponent</a:t>
            </a:r>
          </a:p>
          <a:p>
            <a:r>
              <a:rPr lang="en-CA" dirty="0" smtClean="0"/>
              <a:t>Brackets and exponents</a:t>
            </a:r>
          </a:p>
          <a:p>
            <a:r>
              <a:rPr lang="en-CA" dirty="0" smtClean="0"/>
              <a:t>Scientific notation</a:t>
            </a:r>
          </a:p>
          <a:p>
            <a:r>
              <a:rPr lang="en-CA" dirty="0" smtClean="0"/>
              <a:t>Exponents of 1 and 0</a:t>
            </a:r>
          </a:p>
          <a:p>
            <a:r>
              <a:rPr lang="en-CA" dirty="0" smtClean="0"/>
              <a:t>Order of operations</a:t>
            </a:r>
          </a:p>
          <a:p>
            <a:pPr lvl="1"/>
            <a:r>
              <a:rPr lang="en-CA" dirty="0" smtClean="0"/>
              <a:t>BEDMAS</a:t>
            </a:r>
          </a:p>
          <a:p>
            <a:r>
              <a:rPr lang="en-CA" dirty="0" smtClean="0"/>
              <a:t>Exponent Laws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98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Exponents</a:t>
            </a:r>
            <a:endParaRPr lang="en-CA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816" r="-72816"/>
          <a:stretch>
            <a:fillRect/>
          </a:stretch>
        </p:blipFill>
        <p:spPr>
          <a:xfrm>
            <a:off x="-1908720" y="1556792"/>
            <a:ext cx="9332244" cy="5184576"/>
          </a:xfrm>
        </p:spPr>
      </p:pic>
      <p:pic>
        <p:nvPicPr>
          <p:cNvPr id="5" name="Picture 4" descr="Untitled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90585"/>
            <a:ext cx="4504881" cy="18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3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Exponents</a:t>
            </a:r>
            <a:endParaRPr lang="en-CA" dirty="0"/>
          </a:p>
        </p:txBody>
      </p:sp>
      <p:pic>
        <p:nvPicPr>
          <p:cNvPr id="4" name="Content Placeholder 3" descr="Untitled 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" b="6977"/>
          <a:stretch>
            <a:fillRect/>
          </a:stretch>
        </p:blipFill>
        <p:spPr>
          <a:xfrm>
            <a:off x="395536" y="1844824"/>
            <a:ext cx="8280920" cy="4600557"/>
          </a:xfrm>
        </p:spPr>
      </p:pic>
    </p:spTree>
    <p:extLst>
      <p:ext uri="{BB962C8B-B14F-4D97-AF65-F5344CB8AC3E}">
        <p14:creationId xmlns:p14="http://schemas.microsoft.com/office/powerpoint/2010/main" val="109788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Working with 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</a:p>
          <a:p>
            <a:r>
              <a:rPr lang="en-CA" dirty="0" smtClean="0"/>
              <a:t>Adding/Subtracting</a:t>
            </a:r>
          </a:p>
          <a:p>
            <a:r>
              <a:rPr lang="en-CA" dirty="0" smtClean="0"/>
              <a:t>Multiplying</a:t>
            </a:r>
          </a:p>
          <a:p>
            <a:r>
              <a:rPr lang="en-CA" dirty="0" smtClean="0"/>
              <a:t>Dividing</a:t>
            </a:r>
          </a:p>
          <a:p>
            <a:r>
              <a:rPr lang="en-CA" dirty="0" smtClean="0"/>
              <a:t>Mixed/Improper </a:t>
            </a:r>
          </a:p>
          <a:p>
            <a:r>
              <a:rPr lang="en-CA" dirty="0" smtClean="0"/>
              <a:t>Reducing</a:t>
            </a:r>
          </a:p>
          <a:p>
            <a:r>
              <a:rPr lang="en-CA" dirty="0" smtClean="0"/>
              <a:t>Remembering Order of Operations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53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Fractions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4587057" cy="209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3672408" cy="24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7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Rational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Terminology (Rational number = Q)</a:t>
            </a:r>
          </a:p>
          <a:p>
            <a:pPr lvl="1"/>
            <a:r>
              <a:rPr lang="en-CA" dirty="0" smtClean="0"/>
              <a:t>m/n where n is not 0</a:t>
            </a:r>
          </a:p>
          <a:p>
            <a:pPr lvl="1"/>
            <a:r>
              <a:rPr lang="en-US" dirty="0" smtClean="0"/>
              <a:t>include all integers, fractions, terminating decimals and repeating decimals</a:t>
            </a:r>
          </a:p>
          <a:p>
            <a:r>
              <a:rPr lang="en-CA" dirty="0" smtClean="0"/>
              <a:t>Using number lines and ordering numbers</a:t>
            </a:r>
          </a:p>
          <a:p>
            <a:r>
              <a:rPr lang="en-CA" dirty="0" smtClean="0"/>
              <a:t>Will get your calculator</a:t>
            </a:r>
          </a:p>
          <a:p>
            <a:r>
              <a:rPr lang="en-CA" dirty="0" smtClean="0"/>
              <a:t>+/- rules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7524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On-screen Show (4:3)</PresentationFormat>
  <Paragraphs>108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Grade 9 Math PAT/Final Review</vt:lpstr>
      <vt:lpstr>Composite Surface Area</vt:lpstr>
      <vt:lpstr>PowerPoint Presentation</vt:lpstr>
      <vt:lpstr>Exponent </vt:lpstr>
      <vt:lpstr>Exponents</vt:lpstr>
      <vt:lpstr>Exponents</vt:lpstr>
      <vt:lpstr>Working with Fractions</vt:lpstr>
      <vt:lpstr>Fractions</vt:lpstr>
      <vt:lpstr>Rational Numbers</vt:lpstr>
      <vt:lpstr>Rational Numbers</vt:lpstr>
      <vt:lpstr>Polynomials</vt:lpstr>
      <vt:lpstr>PowerPoint Presentation</vt:lpstr>
      <vt:lpstr>Linear Relations</vt:lpstr>
      <vt:lpstr>PowerPoint Presentation</vt:lpstr>
      <vt:lpstr>Linear Equations &amp; Inequalities</vt:lpstr>
      <vt:lpstr>Linear Equations and Inequalities</vt:lpstr>
      <vt:lpstr>Similarity and Symmetry </vt:lpstr>
      <vt:lpstr>Similarity and Symmetry </vt:lpstr>
      <vt:lpstr>Circle Geometry</vt:lpstr>
      <vt:lpstr>Circle Geometry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 Math PAT/Final Review</dc:title>
  <dc:creator>Katrina A Watson</dc:creator>
  <cp:lastModifiedBy>Katrina A Watson</cp:lastModifiedBy>
  <cp:revision>7</cp:revision>
  <dcterms:created xsi:type="dcterms:W3CDTF">2017-06-14T14:43:52Z</dcterms:created>
  <dcterms:modified xsi:type="dcterms:W3CDTF">2017-06-14T15:42:46Z</dcterms:modified>
</cp:coreProperties>
</file>