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b4dddd6_0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8b4dddd6_0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b4dddd6_0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8b4dddd6_0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b4dddd6_0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8b4dddd6_0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b4dddd6_0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8b4dddd6_0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8b4dddd6_0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8b4dddd6_0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b4dddd6_0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b4dddd6_0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8b4dddd6_0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8b4dddd6_0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8b4dddd6_0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8b4dddd6_0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8b4dddd6_0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8b4dddd6_0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b4dddd6_0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8b4dddd6_0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b4dddd6_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8b4dddd6_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8b4dddd6_0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8b4dddd6_0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8b4dddd6_0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8b4dddd6_0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8b4dddd6_0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8b4dddd6_0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8b4dddd6_0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8b4dddd6_0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8b4dddd6_0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8b4dddd6_0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b4dddd6_0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8b4dddd6_0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8b4dddd6_0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8b4dddd6_0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b4dddd6_0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8b4dddd6_0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8b4dddd6_0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8b4dddd6_0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8b4dddd6_0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8b4dddd6_0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b4dddd6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b4dddd6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8b4dddd6_0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8b4dddd6_0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8b4dddd6_0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8b4dddd6_0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8b4dddd6_0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8b4dddd6_0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8b4dddd6_0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8b4dddd6_0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8b4dddd6_0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8b4dddd6_0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8b4dddd6_0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8b4dddd6_0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8b4dddd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8b4dddd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8b4dddd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8b4dddd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8b4dddd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8b4dddd6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8b4dddd6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8b4dddd6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b4dddd6_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8b4dddd6_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8b4dddd6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8b4dddd6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8b4dddd6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8b4dddd6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8b4dddd6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8b4dddd6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8b4dddd6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8b4dddd6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8b4dddd6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8b4dddd6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8b4dddd6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8b4dddd6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8b4dddd6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8b4dddd6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8b4dddd6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8b4dddd6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8b4dddd6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8b4dddd6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8b4dddd6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8b4dddd6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b4dddd6_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8b4dddd6_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b4dddd6_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8b4dddd6_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/>
              <a:t>What is the Manipulated Variable?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1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/>
              <a:t>What could be the Responding Variable?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1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/>
              <a:t>What should be controlled to make the experiment FAIR?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b4dddd6_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8b4dddd6_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b4dddd6_0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b4dddd6_0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b4dddd6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8b4dddd6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0"/>
            <a:ext cx="595076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706411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2571749"/>
            <a:ext cx="4138550" cy="1701419"/>
          </a:xfrm>
        </p:spPr>
        <p:txBody>
          <a:bodyPr anchor="t">
            <a:normAutofit/>
          </a:bodyPr>
          <a:lstStyle>
            <a:lvl1pPr algn="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206" y="1701590"/>
            <a:ext cx="4018200" cy="870160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643462" y="2447139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64567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5568" cy="807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7752856" y="300504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536" y="604363"/>
            <a:ext cx="994889" cy="3933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6564" y="727807"/>
            <a:ext cx="4850177" cy="38096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77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64620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643882" y="222193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2360440"/>
            <a:ext cx="5967420" cy="1068560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77" y="1701590"/>
            <a:ext cx="5843948" cy="65885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3"/>
            <a:ext cx="5963238" cy="8112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031" y="1539087"/>
            <a:ext cx="2918970" cy="299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977" y="1539086"/>
            <a:ext cx="2920667" cy="2998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1647129" y="480917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1645238" y="477318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4"/>
            <a:ext cx="5967420" cy="808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964" y="1539086"/>
            <a:ext cx="2922350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964" y="2138498"/>
            <a:ext cx="2920217" cy="2303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975" y="1539086"/>
            <a:ext cx="2924849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976" y="2138498"/>
            <a:ext cx="2924849" cy="2303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1647129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165616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43" y="961839"/>
            <a:ext cx="1998271" cy="1427431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15" y="604363"/>
            <a:ext cx="4084709" cy="393309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2" y="2389616"/>
            <a:ext cx="1998271" cy="1789798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0296" y="2422"/>
            <a:ext cx="3472301" cy="51435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6015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30" y="961839"/>
            <a:ext cx="2978240" cy="1425355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1" y="2387196"/>
            <a:ext cx="2978906" cy="1789796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8748" cy="807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199" y="1539087"/>
            <a:ext cx="5847405" cy="299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607549" y="3952953"/>
            <a:ext cx="1997047" cy="1371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6887EED-6BDD-4645-90AC-2D646D7A9C94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77848" y="2745858"/>
            <a:ext cx="4414014" cy="13438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6" y="123445"/>
            <a:ext cx="477545" cy="242138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57" name="Rectangle 56"/>
          <p:cNvSpPr/>
          <p:nvPr/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9614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55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81962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31720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81478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31236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9 PAT Review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l="11091" t="7899" r="10130" b="55427"/>
          <a:stretch/>
        </p:blipFill>
        <p:spPr>
          <a:xfrm>
            <a:off x="914400" y="316992"/>
            <a:ext cx="6655225" cy="414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l="10230" t="45916" r="9782" b="31758"/>
          <a:stretch/>
        </p:blipFill>
        <p:spPr>
          <a:xfrm>
            <a:off x="772872" y="470660"/>
            <a:ext cx="7676184" cy="2735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l="9179" t="6315" r="8859" b="37750"/>
          <a:stretch/>
        </p:blipFill>
        <p:spPr>
          <a:xfrm>
            <a:off x="675248" y="114610"/>
            <a:ext cx="6627760" cy="4884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l="11447" t="47459" r="12029" b="26127"/>
          <a:stretch/>
        </p:blipFill>
        <p:spPr>
          <a:xfrm>
            <a:off x="806904" y="253246"/>
            <a:ext cx="7703111" cy="32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8"/>
          <p:cNvPicPr preferRelativeResize="0"/>
          <p:nvPr/>
        </p:nvPicPr>
        <p:blipFill rotWithShape="1">
          <a:blip r:embed="rId3">
            <a:alphaModFix/>
          </a:blip>
          <a:srcRect l="13006" t="47773" r="17068" b="17950"/>
          <a:stretch/>
        </p:blipFill>
        <p:spPr>
          <a:xfrm>
            <a:off x="806378" y="86848"/>
            <a:ext cx="6874582" cy="427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 l="11790" t="6698" r="15248" b="50796"/>
          <a:stretch/>
        </p:blipFill>
        <p:spPr>
          <a:xfrm>
            <a:off x="845978" y="158888"/>
            <a:ext cx="6871558" cy="4730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Matter and Chemical Change Review!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1121664" y="1319125"/>
            <a:ext cx="7565136" cy="3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Main Concepts: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Properties: Physical (Qualitative vs Quantitative) &amp; Chemical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Changes - Physical and Chemical (what are the indicators of each)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Pure Substances vs Mixtures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Atoms vs Ions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Metals vs Nonmetals - know how to use your periodic table!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Chemical Compounds - know your common ones (salt, methane, sugar, carbon dioxide) 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Molecular vs Ionic compounds - formation &amp; composition (use periodic table), naming, properties &amp; structure (incl. Law of Definite Composition)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Chemical reactions - Law of Conservation of Mass, Reaction Rate, Endothermic vs Exothermic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 Sample Questions</a:t>
            </a: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Let’s look at some of the PAT SAMPLE QUESTIONS together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 l="10922" t="6024" r="10212" b="53079"/>
          <a:stretch/>
        </p:blipFill>
        <p:spPr>
          <a:xfrm>
            <a:off x="1366775" y="653675"/>
            <a:ext cx="6001850" cy="40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 l="11443" t="46590" r="11079" b="24516"/>
          <a:stretch/>
        </p:blipFill>
        <p:spPr>
          <a:xfrm>
            <a:off x="1026492" y="504740"/>
            <a:ext cx="6886116" cy="3506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819150" y="438912"/>
            <a:ext cx="7505700" cy="1361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 Rules Overview</a:t>
            </a:r>
            <a:endParaRPr dirty="0"/>
          </a:p>
        </p:txBody>
      </p:sp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963168" y="1346475"/>
            <a:ext cx="7763232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Come Prepared - Pencil, Eraser &amp; Calculator, book for after you are done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You may bring WATER in a bottle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NO CELL PHONES </a:t>
            </a:r>
            <a:r>
              <a:rPr lang="mr-IN" sz="2400" dirty="0" smtClean="0"/>
              <a:t>–</a:t>
            </a:r>
            <a:r>
              <a:rPr lang="en-US" sz="2400" dirty="0" smtClean="0"/>
              <a:t> (obviously)</a:t>
            </a:r>
            <a:r>
              <a:rPr lang="en" sz="2400" dirty="0" smtClean="0"/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4"/>
          <p:cNvPicPr preferRelativeResize="0"/>
          <p:nvPr/>
        </p:nvPicPr>
        <p:blipFill rotWithShape="1">
          <a:blip r:embed="rId3">
            <a:alphaModFix/>
          </a:blip>
          <a:srcRect l="12573" t="7098" r="11863" b="71313"/>
          <a:stretch/>
        </p:blipFill>
        <p:spPr>
          <a:xfrm>
            <a:off x="0" y="450355"/>
            <a:ext cx="8449056" cy="3280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5"/>
          <p:cNvPicPr preferRelativeResize="0"/>
          <p:nvPr/>
        </p:nvPicPr>
        <p:blipFill rotWithShape="1">
          <a:blip r:embed="rId3">
            <a:alphaModFix/>
          </a:blip>
          <a:srcRect l="10666" t="50207" r="10207" b="17814"/>
          <a:stretch/>
        </p:blipFill>
        <p:spPr>
          <a:xfrm>
            <a:off x="122519" y="533704"/>
            <a:ext cx="8094889" cy="433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6"/>
          <p:cNvPicPr preferRelativeResize="0"/>
          <p:nvPr/>
        </p:nvPicPr>
        <p:blipFill rotWithShape="1">
          <a:blip r:embed="rId3">
            <a:alphaModFix/>
          </a:blip>
          <a:srcRect l="9095" t="7774" r="9696" b="67487"/>
          <a:stretch/>
        </p:blipFill>
        <p:spPr>
          <a:xfrm>
            <a:off x="195072" y="841248"/>
            <a:ext cx="7888224" cy="356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7"/>
          <p:cNvPicPr preferRelativeResize="0"/>
          <p:nvPr/>
        </p:nvPicPr>
        <p:blipFill rotWithShape="1">
          <a:blip r:embed="rId3">
            <a:alphaModFix/>
          </a:blip>
          <a:srcRect l="17087" t="3003" r="14287" b="42087"/>
          <a:stretch/>
        </p:blipFill>
        <p:spPr>
          <a:xfrm>
            <a:off x="722962" y="0"/>
            <a:ext cx="51901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8"/>
          <p:cNvPicPr preferRelativeResize="0"/>
          <p:nvPr/>
        </p:nvPicPr>
        <p:blipFill rotWithShape="1">
          <a:blip r:embed="rId3">
            <a:alphaModFix/>
          </a:blip>
          <a:srcRect l="11096" t="68106" r="18806" b="7223"/>
          <a:stretch/>
        </p:blipFill>
        <p:spPr>
          <a:xfrm>
            <a:off x="0" y="552178"/>
            <a:ext cx="7817971" cy="378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Chemistry Review</a:t>
            </a:r>
            <a:endParaRPr/>
          </a:p>
        </p:txBody>
      </p:sp>
      <p:sp>
        <p:nvSpPr>
          <p:cNvPr id="270" name="Google Shape;270;p39"/>
          <p:cNvSpPr txBox="1">
            <a:spLocks noGrp="1"/>
          </p:cNvSpPr>
          <p:nvPr>
            <p:ph type="body" idx="1"/>
          </p:nvPr>
        </p:nvSpPr>
        <p:spPr>
          <a:xfrm>
            <a:off x="999744" y="1358750"/>
            <a:ext cx="7874256" cy="3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Main concepts: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nutrients and substrates: organic (proteins, carbs, lipids) vs inorganic, fertilizers (NPK)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</a:t>
            </a:r>
            <a:r>
              <a:rPr lang="en" sz="1800" dirty="0" smtClean="0"/>
              <a:t>Ingestion </a:t>
            </a:r>
            <a:r>
              <a:rPr lang="en" sz="1800" dirty="0"/>
              <a:t>vs absorption of materials 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Bioaccumulation vs </a:t>
            </a:r>
            <a:r>
              <a:rPr lang="en" sz="1800" dirty="0" err="1"/>
              <a:t>Biomagnification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Relationship between oxygen, nutrients (aka phosphates), organisms (including invertebrates)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pH - how to measure, influences, causes of changes, how to neutralize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Soil porosity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Toxicity - acute vs chronic, LD50, ppm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Bioremediation &amp; </a:t>
            </a:r>
            <a:r>
              <a:rPr lang="en" sz="1800" dirty="0" err="1"/>
              <a:t>Biodegredation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 Distribution, dilution, concentration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 Sample Questions</a:t>
            </a:r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Let’s look at some of the PAT SAMPLE QUESTIONS together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1"/>
          <p:cNvPicPr preferRelativeResize="0"/>
          <p:nvPr/>
        </p:nvPicPr>
        <p:blipFill rotWithShape="1">
          <a:blip r:embed="rId3">
            <a:alphaModFix/>
          </a:blip>
          <a:srcRect l="10753" t="7571" r="10642" b="41411"/>
          <a:stretch/>
        </p:blipFill>
        <p:spPr>
          <a:xfrm>
            <a:off x="865824" y="0"/>
            <a:ext cx="5876352" cy="504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2"/>
          <p:cNvPicPr preferRelativeResize="0"/>
          <p:nvPr/>
        </p:nvPicPr>
        <p:blipFill rotWithShape="1">
          <a:blip r:embed="rId3">
            <a:alphaModFix/>
          </a:blip>
          <a:srcRect l="12051" t="6627" r="10296" b="11445"/>
          <a:stretch/>
        </p:blipFill>
        <p:spPr>
          <a:xfrm>
            <a:off x="829512" y="0"/>
            <a:ext cx="38034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3"/>
          <p:cNvPicPr preferRelativeResize="0"/>
          <p:nvPr/>
        </p:nvPicPr>
        <p:blipFill rotWithShape="1">
          <a:blip r:embed="rId3">
            <a:alphaModFix/>
          </a:blip>
          <a:srcRect t="6627" b="69103"/>
          <a:stretch/>
        </p:blipFill>
        <p:spPr>
          <a:xfrm>
            <a:off x="0" y="1086312"/>
            <a:ext cx="9460992" cy="315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Format	</a:t>
            </a:r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1024128" y="1437975"/>
            <a:ext cx="7662672" cy="3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55 Selected Response Questions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	- 50 Multiple Choice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	- 5 Numerical Response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11 questions for each of the 5 units:</a:t>
            </a:r>
            <a:endParaRPr sz="26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Biological Diversity</a:t>
            </a:r>
            <a:endParaRPr sz="22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Matter and Chemical Change</a:t>
            </a:r>
            <a:endParaRPr sz="22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Environmental Chemistry</a:t>
            </a:r>
            <a:endParaRPr sz="22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Electrical Principles and Technology</a:t>
            </a:r>
            <a:endParaRPr sz="22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Space Exploration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4"/>
          <p:cNvPicPr preferRelativeResize="0"/>
          <p:nvPr/>
        </p:nvPicPr>
        <p:blipFill rotWithShape="1">
          <a:blip r:embed="rId3">
            <a:alphaModFix/>
          </a:blip>
          <a:srcRect l="9620" t="3549" r="16376" b="78282"/>
          <a:stretch/>
        </p:blipFill>
        <p:spPr>
          <a:xfrm>
            <a:off x="146606" y="1225494"/>
            <a:ext cx="8180530" cy="279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5"/>
          <p:cNvPicPr preferRelativeResize="0"/>
          <p:nvPr/>
        </p:nvPicPr>
        <p:blipFill rotWithShape="1">
          <a:blip r:embed="rId3">
            <a:alphaModFix/>
          </a:blip>
          <a:srcRect l="9969" t="20779" r="14898" b="26998"/>
          <a:stretch/>
        </p:blipFill>
        <p:spPr>
          <a:xfrm>
            <a:off x="799230" y="0"/>
            <a:ext cx="59795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6"/>
          <p:cNvPicPr preferRelativeResize="0"/>
          <p:nvPr/>
        </p:nvPicPr>
        <p:blipFill rotWithShape="1">
          <a:blip r:embed="rId3">
            <a:alphaModFix/>
          </a:blip>
          <a:srcRect l="12140" t="4152" r="14813" b="50259"/>
          <a:stretch/>
        </p:blipFill>
        <p:spPr>
          <a:xfrm>
            <a:off x="644376" y="0"/>
            <a:ext cx="69756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7"/>
          <p:cNvPicPr preferRelativeResize="0"/>
          <p:nvPr/>
        </p:nvPicPr>
        <p:blipFill rotWithShape="1">
          <a:blip r:embed="rId3">
            <a:alphaModFix/>
          </a:blip>
          <a:srcRect t="51148" b="34371"/>
          <a:stretch/>
        </p:blipFill>
        <p:spPr>
          <a:xfrm>
            <a:off x="0" y="1178742"/>
            <a:ext cx="9424416" cy="1832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 txBox="1">
            <a:spLocks noGrp="1"/>
          </p:cNvSpPr>
          <p:nvPr>
            <p:ph type="title"/>
          </p:nvPr>
        </p:nvSpPr>
        <p:spPr>
          <a:xfrm>
            <a:off x="819150" y="467648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Electricity Review!</a:t>
            </a:r>
            <a:endParaRPr dirty="0"/>
          </a:p>
        </p:txBody>
      </p:sp>
      <p:sp>
        <p:nvSpPr>
          <p:cNvPr id="317" name="Google Shape;317;p48"/>
          <p:cNvSpPr txBox="1">
            <a:spLocks noGrp="1"/>
          </p:cNvSpPr>
          <p:nvPr>
            <p:ph type="body" idx="1"/>
          </p:nvPr>
        </p:nvSpPr>
        <p:spPr>
          <a:xfrm>
            <a:off x="926592" y="1282000"/>
            <a:ext cx="7987108" cy="30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Main Concepts: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Static vs Current Electricity (including insulators and conductors)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Circuit Diagrams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Series vs Parallel Circuits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Voltage, Current &amp; Resistance (including Ohm’s Law &amp; variable resistors)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Power use &amp; efficiency calculations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Energy transformations - these are important!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Motors and generators (components and function)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Power in the home (include fuses and circuit breakers)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Electrochemical cells - components, what affects strength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Alternative energy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9"/>
          <p:cNvPicPr preferRelativeResize="0"/>
          <p:nvPr/>
        </p:nvPicPr>
        <p:blipFill rotWithShape="1">
          <a:blip r:embed="rId3">
            <a:alphaModFix/>
          </a:blip>
          <a:srcRect l="17428" t="5693" r="16200" b="34440"/>
          <a:stretch/>
        </p:blipFill>
        <p:spPr>
          <a:xfrm>
            <a:off x="764030" y="0"/>
            <a:ext cx="46492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0"/>
          <p:cNvPicPr preferRelativeResize="0"/>
          <p:nvPr/>
        </p:nvPicPr>
        <p:blipFill rotWithShape="1">
          <a:blip r:embed="rId3">
            <a:alphaModFix/>
          </a:blip>
          <a:srcRect l="12399" t="46585" r="10731" b="8630"/>
          <a:stretch/>
        </p:blipFill>
        <p:spPr>
          <a:xfrm>
            <a:off x="542257" y="87774"/>
            <a:ext cx="6870479" cy="505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1"/>
          <p:cNvPicPr preferRelativeResize="0"/>
          <p:nvPr/>
        </p:nvPicPr>
        <p:blipFill rotWithShape="1">
          <a:blip r:embed="rId3">
            <a:alphaModFix/>
          </a:blip>
          <a:srcRect l="11267" t="33849" r="11344" b="16472"/>
          <a:stretch/>
        </p:blipFill>
        <p:spPr>
          <a:xfrm>
            <a:off x="657071" y="0"/>
            <a:ext cx="618264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2"/>
          <p:cNvPicPr preferRelativeResize="0"/>
          <p:nvPr/>
        </p:nvPicPr>
        <p:blipFill rotWithShape="1">
          <a:blip r:embed="rId3">
            <a:alphaModFix/>
          </a:blip>
          <a:srcRect l="8406" t="28283" r="7701" b="37659"/>
          <a:stretch/>
        </p:blipFill>
        <p:spPr>
          <a:xfrm>
            <a:off x="0" y="218246"/>
            <a:ext cx="8558784" cy="434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3"/>
          <p:cNvPicPr preferRelativeResize="0"/>
          <p:nvPr/>
        </p:nvPicPr>
        <p:blipFill rotWithShape="1">
          <a:blip r:embed="rId3">
            <a:alphaModFix/>
          </a:blip>
          <a:srcRect l="9713" t="6897" r="10990" b="47783"/>
          <a:stretch/>
        </p:blipFill>
        <p:spPr>
          <a:xfrm>
            <a:off x="0" y="159462"/>
            <a:ext cx="7449312" cy="498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819150" y="284768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Hints</a:t>
            </a:r>
            <a:endParaRPr dirty="0"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819150" y="1166216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Skill Testing Questions- Literally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Most questions will have a set of data, diagram, graph or table with information for you to </a:t>
            </a:r>
            <a:r>
              <a:rPr lang="en" sz="2400" dirty="0" smtClean="0"/>
              <a:t>interpret</a:t>
            </a:r>
            <a:endParaRPr lang="en-US" sz="24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You will get a modified periodic table and some formulae (Ohms Law)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Ask Questions - if you are not sure if I can answer - ask anyway, I will let you know!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4"/>
          <p:cNvPicPr preferRelativeResize="0"/>
          <p:nvPr/>
        </p:nvPicPr>
        <p:blipFill rotWithShape="1">
          <a:blip r:embed="rId3">
            <a:alphaModFix/>
          </a:blip>
          <a:srcRect l="11709" t="7094" r="8906" b="21169"/>
          <a:stretch/>
        </p:blipFill>
        <p:spPr>
          <a:xfrm>
            <a:off x="1487424" y="0"/>
            <a:ext cx="47670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5"/>
          <p:cNvPicPr preferRelativeResize="0"/>
          <p:nvPr/>
        </p:nvPicPr>
        <p:blipFill rotWithShape="1">
          <a:blip r:embed="rId3">
            <a:alphaModFix/>
          </a:blip>
          <a:srcRect l="11270" t="7705" r="10131" b="35178"/>
          <a:stretch/>
        </p:blipFill>
        <p:spPr>
          <a:xfrm>
            <a:off x="1960975" y="205675"/>
            <a:ext cx="4965250" cy="466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>
            <a:spLocks noGrp="1"/>
          </p:cNvSpPr>
          <p:nvPr>
            <p:ph type="title"/>
          </p:nvPr>
        </p:nvSpPr>
        <p:spPr>
          <a:xfrm>
            <a:off x="819150" y="66272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 Exploration Review</a:t>
            </a:r>
            <a:endParaRPr dirty="0"/>
          </a:p>
        </p:txBody>
      </p:sp>
      <p:sp>
        <p:nvSpPr>
          <p:cNvPr id="358" name="Google Shape;358;p56"/>
          <p:cNvSpPr txBox="1">
            <a:spLocks noGrp="1"/>
          </p:cNvSpPr>
          <p:nvPr>
            <p:ph type="body" idx="1"/>
          </p:nvPr>
        </p:nvSpPr>
        <p:spPr>
          <a:xfrm>
            <a:off x="1036320" y="1299279"/>
            <a:ext cx="7650480" cy="30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Main Concepts: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Models of the universe - geocentric vs heliocentric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Distribution of matter &amp; the planets - characteristics of inner vs outer planets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Telescopes (reflecting, refracting, radio and space)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Azimuth and Altitude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Spectroscopy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Triangulation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Rocketry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Life support in space &amp; problems in space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Satellites - types, function and location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Canadian contributions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7"/>
          <p:cNvPicPr preferRelativeResize="0"/>
          <p:nvPr/>
        </p:nvPicPr>
        <p:blipFill rotWithShape="1">
          <a:blip r:embed="rId3">
            <a:alphaModFix/>
          </a:blip>
          <a:srcRect t="43097" b="43828"/>
          <a:stretch/>
        </p:blipFill>
        <p:spPr>
          <a:xfrm>
            <a:off x="-162710" y="1505270"/>
            <a:ext cx="9306710" cy="1847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8"/>
          <p:cNvPicPr preferRelativeResize="0"/>
          <p:nvPr/>
        </p:nvPicPr>
        <p:blipFill rotWithShape="1">
          <a:blip r:embed="rId3">
            <a:alphaModFix/>
          </a:blip>
          <a:srcRect t="8375" b="49323"/>
          <a:stretch/>
        </p:blipFill>
        <p:spPr>
          <a:xfrm>
            <a:off x="0" y="152310"/>
            <a:ext cx="8766048" cy="462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9"/>
          <p:cNvPicPr preferRelativeResize="0"/>
          <p:nvPr/>
        </p:nvPicPr>
        <p:blipFill rotWithShape="1">
          <a:blip r:embed="rId3">
            <a:alphaModFix/>
          </a:blip>
          <a:srcRect t="3739" b="61668"/>
          <a:stretch/>
        </p:blipFill>
        <p:spPr>
          <a:xfrm>
            <a:off x="-579714" y="298090"/>
            <a:ext cx="9723714" cy="4310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0"/>
          <p:cNvPicPr preferRelativeResize="0"/>
          <p:nvPr/>
        </p:nvPicPr>
        <p:blipFill rotWithShape="1">
          <a:blip r:embed="rId3">
            <a:alphaModFix/>
          </a:blip>
          <a:srcRect t="5563" b="69832"/>
          <a:stretch/>
        </p:blipFill>
        <p:spPr>
          <a:xfrm>
            <a:off x="-97536" y="792480"/>
            <a:ext cx="8858553" cy="30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1"/>
          <p:cNvPicPr preferRelativeResize="0"/>
          <p:nvPr/>
        </p:nvPicPr>
        <p:blipFill rotWithShape="1">
          <a:blip r:embed="rId3">
            <a:alphaModFix/>
          </a:blip>
          <a:srcRect l="11096" t="5231" r="14031" b="33226"/>
          <a:stretch/>
        </p:blipFill>
        <p:spPr>
          <a:xfrm>
            <a:off x="718930" y="0"/>
            <a:ext cx="63402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62"/>
          <p:cNvPicPr preferRelativeResize="0"/>
          <p:nvPr/>
        </p:nvPicPr>
        <p:blipFill rotWithShape="1">
          <a:blip r:embed="rId3">
            <a:alphaModFix/>
          </a:blip>
          <a:srcRect l="11359" t="6698" r="10728" b="42283"/>
          <a:stretch/>
        </p:blipFill>
        <p:spPr>
          <a:xfrm>
            <a:off x="732176" y="0"/>
            <a:ext cx="70707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63"/>
          <p:cNvPicPr preferRelativeResize="0"/>
          <p:nvPr/>
        </p:nvPicPr>
        <p:blipFill rotWithShape="1">
          <a:blip r:embed="rId3">
            <a:alphaModFix/>
          </a:blip>
          <a:srcRect t="36866" b="26262"/>
          <a:stretch/>
        </p:blipFill>
        <p:spPr>
          <a:xfrm>
            <a:off x="0" y="924379"/>
            <a:ext cx="8875776" cy="40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762150" y="6888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Method Review</a:t>
            </a:r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1024128" y="1318575"/>
            <a:ext cx="7662672" cy="3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u="sng" dirty="0"/>
              <a:t>Manipulated Variable</a:t>
            </a:r>
            <a:r>
              <a:rPr lang="en" sz="2400" dirty="0"/>
              <a:t> - Changed by the experimenter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i="1" u="sng" dirty="0"/>
              <a:t>Responding Variable </a:t>
            </a:r>
            <a:r>
              <a:rPr lang="en" sz="2400" dirty="0"/>
              <a:t>- Result of the change.  Can be measured quantitatively or described qualitatively.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i="1" u="sng" dirty="0"/>
              <a:t>Controlled Variables</a:t>
            </a:r>
            <a:r>
              <a:rPr lang="en" sz="2400" dirty="0"/>
              <a:t> - Other variables that MUST be kept the same so the experiment is valid and reliable. This makes the test FAIR.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Practice!</a:t>
            </a: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1207008" y="1636700"/>
            <a:ext cx="7533292" cy="25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Susie wants to know if electrochemical cells will vary if she changes the type of electrodes.  She sets up four cells: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- two copper electrodes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- one Zn, one Cu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- one Al, one Cu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- one </a:t>
            </a:r>
            <a:r>
              <a:rPr lang="en" sz="2400" dirty="0" err="1"/>
              <a:t>Pb</a:t>
            </a:r>
            <a:r>
              <a:rPr lang="en" sz="2400" dirty="0"/>
              <a:t>, one Cu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Biological Diversity Review!</a:t>
            </a:r>
            <a:endParaRPr dirty="0"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926592" y="1580725"/>
            <a:ext cx="7760208" cy="29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Main Concepts: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Diversity and Variation - importance, location, continuous vs discrete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Niches, Generalists/Specialists, Symbiosis, Adaptations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Reproduction (Sexual/Asexual), Meiosis, Pollination, Fertilization, Mitosis, stages in sexual reproduction and development.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Genetic Variation - DNA Structure, Dominance/Recessive, inherited traits chromosome numbers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Artificial vs Natural Selection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Extinction, extirpation, endangered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- Conservation - zoos, national parks, seed banks, treaties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 Sample Questions</a:t>
            </a:r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Let’s look at some of the PAT SAMPLE QUESTIONS together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 l="9016" t="21985" r="12032" b="52002"/>
          <a:stretch/>
        </p:blipFill>
        <p:spPr>
          <a:xfrm>
            <a:off x="768096" y="448799"/>
            <a:ext cx="7266432" cy="3294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711</Words>
  <Application>Microsoft Macintosh PowerPoint</Application>
  <PresentationFormat>On-screen Show (16:9)</PresentationFormat>
  <Paragraphs>100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Wingdings</vt:lpstr>
      <vt:lpstr>Arial</vt:lpstr>
      <vt:lpstr>MS Shell Dlg 2</vt:lpstr>
      <vt:lpstr>Mangal</vt:lpstr>
      <vt:lpstr>Wingdings 3</vt:lpstr>
      <vt:lpstr>Madison</vt:lpstr>
      <vt:lpstr>Science 9 PAT Review</vt:lpstr>
      <vt:lpstr>PAT Rules Overview</vt:lpstr>
      <vt:lpstr>Test Format </vt:lpstr>
      <vt:lpstr>Overall Hints</vt:lpstr>
      <vt:lpstr>Scientific Method Review</vt:lpstr>
      <vt:lpstr>Practice!</vt:lpstr>
      <vt:lpstr>Biological Diversity Review!</vt:lpstr>
      <vt:lpstr>PAT Sample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Matter and Chemical Change Review!</vt:lpstr>
      <vt:lpstr>PAT Sample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Environmental Chemistry Review</vt:lpstr>
      <vt:lpstr>PAT Sample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Electricity Review!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Space Exploration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9 PAT Review</dc:title>
  <cp:lastModifiedBy>Watson, Katrina A</cp:lastModifiedBy>
  <cp:revision>1</cp:revision>
  <dcterms:modified xsi:type="dcterms:W3CDTF">2019-06-03T14:09:42Z</dcterms:modified>
</cp:coreProperties>
</file>