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69" r:id="rId16"/>
    <p:sldId id="273" r:id="rId17"/>
    <p:sldId id="271" r:id="rId18"/>
    <p:sldId id="274" r:id="rId19"/>
    <p:sldId id="272" r:id="rId20"/>
    <p:sldId id="275" r:id="rId21"/>
    <p:sldId id="277" r:id="rId22"/>
    <p:sldId id="278" r:id="rId23"/>
    <p:sldId id="280" r:id="rId24"/>
    <p:sldId id="283" r:id="rId25"/>
    <p:sldId id="282" r:id="rId26"/>
    <p:sldId id="281" r:id="rId27"/>
    <p:sldId id="284" r:id="rId28"/>
    <p:sldId id="279" r:id="rId29"/>
    <p:sldId id="285" r:id="rId30"/>
    <p:sldId id="286" r:id="rId31"/>
    <p:sldId id="288" r:id="rId32"/>
    <p:sldId id="293" r:id="rId33"/>
    <p:sldId id="292" r:id="rId34"/>
    <p:sldId id="291" r:id="rId35"/>
    <p:sldId id="290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391" autoAdjust="0"/>
  </p:normalViewPr>
  <p:slideViewPr>
    <p:cSldViewPr snapToGrid="0" snapToObjects="1">
      <p:cViewPr varScale="1">
        <p:scale>
          <a:sx n="48" d="100"/>
          <a:sy n="48" d="100"/>
        </p:scale>
        <p:origin x="-20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473B7-EFE1-3C41-A73A-B0AAB5528DA2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6AEE3-43D4-394C-8A69-4C03E0A5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3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collecting and</a:t>
            </a:r>
            <a:r>
              <a:rPr lang="en-US" baseline="0" dirty="0" smtClean="0"/>
              <a:t> analyzing data, predictions can be made about the likelihood that certain event will occur.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EE3-43D4-394C-8A69-4C03E0A524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9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⤷ this is based on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subjective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judgement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you have a hunch that the next song to be played on the radio station will be one that you like.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EE3-43D4-394C-8A69-4C03E0A524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03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⤷ Erin’s decision to open the box from the bottom to find her prize is based on past experience. This is an example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experimental probability. 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EE3-43D4-394C-8A69-4C03E0A524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61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⤷ Nathan is using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theoretical probability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he knows the probability of rolling any number is 1 out of 6. Therefore, the probability of him not rolling a 4 is greater and is 5 out of 6.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EE3-43D4-394C-8A69-4C03E0A524F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15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⤷ Quinn’s Mother can argue that the statistic proves lessons are important since beginners are prone to accidents.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⤷ Quinn can argue the statistic is a good reason not to take lessons because the likelihood of getting injured during a lesson is high.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EE3-43D4-394C-8A69-4C03E0A524F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70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⤷ the way the bars are drawn makes it look like way more people dislike school than like school. </a:t>
            </a:r>
            <a:endParaRPr lang="en-US" sz="2400" dirty="0" smtClean="0"/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⤷ however, if you notice the number, 25 people were asked 12 said yes and 13 said no. Therefore, it was only one more person who said they disliked school....not way more. </a:t>
            </a:r>
            <a:endParaRPr lang="en-US" sz="2400" dirty="0" smtClean="0"/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⤷ It’s almost 50/50. The bars should be almost the same height.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EE3-43D4-394C-8A69-4C03E0A524F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89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Timing 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results of a survey on ski-jackets may differ if the survey is conducted in the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summer instead of the winter.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2.Privacy - Students may not want to share their school grades.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Cultural Sensitivity – A question about Christmas shopping may offend those who do not celebrate Christmas.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Cost –the cost of mailing a survey to a large number of people may be too expensive.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EE3-43D4-394C-8A69-4C03E0A524F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76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Time A 30 minute survey conducted over the lunch period may not interest students. Most would not want to give up 30 minutes of their lunch!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6.Use of Language –This question may lead students to answer “Yes” Don’t you think the cafeteria food is too expensive?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better wording might be....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think food in the cafeteria is priced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a). too low ? b). just right ? c). too high 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Bias - Don't you think movie ticket prices are too high? There is already a bias against the price in the question.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Ethics - Surveying your class to find out their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favourite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snacks so you can have them available at your birthday party. But then you use the information to sell your classmates snacks between classes.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EE3-43D4-394C-8A69-4C03E0A524F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76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sample should represent the population.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the sample should contain a proportional number of girls and boys.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Grade 9 population of 300 students has 150 girls and 150 boys, then the sample of 50 students should have 25 girls and 25 boys.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size of the sample should also be considered.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if the sample size is too small the results may not represent the population.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 grade 9 students may not provide valid conclusions (represent what is typical of the population).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EE3-43D4-394C-8A69-4C03E0A524F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2/6 or 1/3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EE3-43D4-394C-8A69-4C03E0A524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95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times, or 1/3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EE3-43D4-394C-8A69-4C03E0A524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7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5/10 or 1/2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EE3-43D4-394C-8A69-4C03E0A524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23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Jordyn’s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family has no history of heart disease, she lives with non-smokers and she eats a healthy diet, her risk of developing heart disease might decrease. 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EE3-43D4-394C-8A69-4C03E0A524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EE3-43D4-394C-8A69-4C03E0A524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57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EE3-43D4-394C-8A69-4C03E0A524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57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= 1/6 or .16666</a:t>
            </a:r>
          </a:p>
          <a:p>
            <a:endParaRPr lang="en-US" dirty="0" smtClean="0"/>
          </a:p>
          <a:p>
            <a:r>
              <a:rPr lang="en-US" dirty="0" smtClean="0"/>
              <a:t>EP = 5/25 = 1/5 = .20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EE3-43D4-394C-8A69-4C03E0A524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8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subjective judgment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EE3-43D4-394C-8A69-4C03E0A524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1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12FD-3F16-364E-8907-87F07002B6B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31A4-B984-6D4E-94F1-7AF49155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12FD-3F16-364E-8907-87F07002B6B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31A4-B984-6D4E-94F1-7AF49155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1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12FD-3F16-364E-8907-87F07002B6B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31A4-B984-6D4E-94F1-7AF49155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2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12FD-3F16-364E-8907-87F07002B6B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31A4-B984-6D4E-94F1-7AF49155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1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12FD-3F16-364E-8907-87F07002B6B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31A4-B984-6D4E-94F1-7AF49155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8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12FD-3F16-364E-8907-87F07002B6B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31A4-B984-6D4E-94F1-7AF49155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3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12FD-3F16-364E-8907-87F07002B6B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31A4-B984-6D4E-94F1-7AF49155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5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12FD-3F16-364E-8907-87F07002B6B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31A4-B984-6D4E-94F1-7AF49155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6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12FD-3F16-364E-8907-87F07002B6B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31A4-B984-6D4E-94F1-7AF49155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3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12FD-3F16-364E-8907-87F07002B6B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31A4-B984-6D4E-94F1-7AF49155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6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12FD-3F16-364E-8907-87F07002B6B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31A4-B984-6D4E-94F1-7AF49155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3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512FD-3F16-364E-8907-87F07002B6B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131A4-B984-6D4E-94F1-7AF49155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8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68838" y="-56619"/>
            <a:ext cx="7772400" cy="1470025"/>
          </a:xfrm>
        </p:spPr>
        <p:txBody>
          <a:bodyPr/>
          <a:lstStyle/>
          <a:p>
            <a:r>
              <a:rPr lang="en-US" dirty="0" smtClean="0"/>
              <a:t>Math 9 – Unit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14254" y="1086605"/>
            <a:ext cx="6400800" cy="1752600"/>
          </a:xfrm>
        </p:spPr>
        <p:txBody>
          <a:bodyPr/>
          <a:lstStyle/>
          <a:p>
            <a:r>
              <a:rPr lang="en-US" dirty="0" smtClean="0"/>
              <a:t>Probability and Statistics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950" y="1723191"/>
            <a:ext cx="5721050" cy="57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– What assumptions is </a:t>
            </a:r>
            <a:r>
              <a:rPr lang="en-US" dirty="0" smtClean="0"/>
              <a:t>Jaedyn </a:t>
            </a:r>
            <a:r>
              <a:rPr lang="en-US" dirty="0"/>
              <a:t>making?</a:t>
            </a:r>
          </a:p>
          <a:p>
            <a:endParaRPr lang="en-US" dirty="0" smtClean="0"/>
          </a:p>
          <a:p>
            <a:r>
              <a:rPr lang="en-US" dirty="0" smtClean="0"/>
              <a:t>Jaedyn </a:t>
            </a:r>
            <a:r>
              <a:rPr lang="en-US" dirty="0" smtClean="0"/>
              <a:t>is assuming NO other factors increase the risk of developing heart disease.</a:t>
            </a:r>
          </a:p>
          <a:p>
            <a:endParaRPr lang="en-US" dirty="0"/>
          </a:p>
          <a:p>
            <a:r>
              <a:rPr lang="en-US" dirty="0" smtClean="0"/>
              <a:t>Eating habits, blood pressure, family history, exposure to smoking, age, BMI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 – How might the outcome change if assumptions change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 smtClean="0"/>
              <a:t>Jaedyn </a:t>
            </a:r>
            <a:r>
              <a:rPr lang="en-US" dirty="0" smtClean="0"/>
              <a:t>eats a lot of junk food, or she lives with people who smoker her risk of developing heart disease might increase.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Probability </a:t>
            </a:r>
            <a:r>
              <a:rPr lang="en-US" dirty="0" smtClean="0"/>
              <a:t>– the likelihood that an event will occur. </a:t>
            </a:r>
          </a:p>
          <a:p>
            <a:endParaRPr lang="en-US" dirty="0"/>
          </a:p>
          <a:p>
            <a:r>
              <a:rPr lang="en-US" dirty="0" smtClean="0"/>
              <a:t>Can be written as </a:t>
            </a:r>
            <a:r>
              <a:rPr lang="en-US" b="1" dirty="0" smtClean="0"/>
              <a:t>P(event)</a:t>
            </a:r>
          </a:p>
          <a:p>
            <a:endParaRPr lang="en-US" b="1" dirty="0"/>
          </a:p>
          <a:p>
            <a:r>
              <a:rPr lang="en-US" dirty="0" smtClean="0"/>
              <a:t>P(Flipping Heads) = 1/2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831" y="3896180"/>
            <a:ext cx="2902169" cy="2655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Trystyne</a:t>
            </a:r>
            <a:r>
              <a:rPr lang="en-US" dirty="0" smtClean="0"/>
              <a:t> </a:t>
            </a:r>
            <a:r>
              <a:rPr lang="en-US" dirty="0" smtClean="0"/>
              <a:t>made 32 out of 50 basketball shots attempted. What is the probability he will sink the next shot?</a:t>
            </a:r>
          </a:p>
          <a:p>
            <a:endParaRPr lang="en-US" dirty="0"/>
          </a:p>
          <a:p>
            <a:r>
              <a:rPr lang="en-US" dirty="0" smtClean="0"/>
              <a:t>Write the answer as a fraction,</a:t>
            </a:r>
          </a:p>
          <a:p>
            <a:pPr marL="0" indent="0">
              <a:buNone/>
            </a:pPr>
            <a:r>
              <a:rPr lang="en-US" dirty="0" smtClean="0"/>
              <a:t> a decimal AND percent.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Trystyne</a:t>
            </a:r>
            <a:r>
              <a:rPr lang="en-US" dirty="0" smtClean="0"/>
              <a:t> </a:t>
            </a:r>
            <a:r>
              <a:rPr lang="en-US" dirty="0" smtClean="0"/>
              <a:t>made 32 out of 50 basketball shots attempted. What is the probability he will sink the next shot?</a:t>
            </a:r>
          </a:p>
          <a:p>
            <a:endParaRPr lang="en-US" dirty="0"/>
          </a:p>
          <a:p>
            <a:r>
              <a:rPr lang="en-US" dirty="0" smtClean="0"/>
              <a:t>Write the answer as a fraction, a decimal AND percent. </a:t>
            </a:r>
          </a:p>
          <a:p>
            <a:endParaRPr lang="en-US" dirty="0"/>
          </a:p>
          <a:p>
            <a:r>
              <a:rPr lang="en-US" dirty="0" smtClean="0"/>
              <a:t>P(sinking next shot) = 16/25 or 0.64 or 64%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bag contains 20 marbles. There are </a:t>
            </a:r>
            <a:r>
              <a:rPr lang="en-US" dirty="0" smtClean="0">
                <a:solidFill>
                  <a:srgbClr val="FF0000"/>
                </a:solidFill>
              </a:rPr>
              <a:t>15 red </a:t>
            </a:r>
            <a:r>
              <a:rPr lang="en-US" dirty="0" smtClean="0"/>
              <a:t>marbles and </a:t>
            </a:r>
            <a:r>
              <a:rPr lang="en-US" dirty="0" smtClean="0">
                <a:solidFill>
                  <a:schemeClr val="tx2"/>
                </a:solidFill>
              </a:rPr>
              <a:t>5 blue</a:t>
            </a:r>
            <a:r>
              <a:rPr lang="en-US" dirty="0" smtClean="0"/>
              <a:t>. What is the theoretical probability that you will pick red?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84" y="3549854"/>
            <a:ext cx="4695848" cy="28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bag contains 20 marbles. There are </a:t>
            </a:r>
            <a:r>
              <a:rPr lang="en-US" dirty="0" smtClean="0">
                <a:solidFill>
                  <a:srgbClr val="FF0000"/>
                </a:solidFill>
              </a:rPr>
              <a:t>15 red </a:t>
            </a:r>
            <a:r>
              <a:rPr lang="en-US" dirty="0" smtClean="0"/>
              <a:t>marbles and </a:t>
            </a:r>
            <a:r>
              <a:rPr lang="en-US" dirty="0" smtClean="0">
                <a:solidFill>
                  <a:schemeClr val="tx2"/>
                </a:solidFill>
              </a:rPr>
              <a:t>5 blue</a:t>
            </a:r>
            <a:r>
              <a:rPr lang="en-US" dirty="0" smtClean="0"/>
              <a:t>. What is the theoretical probability that you will pick red?</a:t>
            </a:r>
          </a:p>
          <a:p>
            <a:endParaRPr lang="en-US" dirty="0"/>
          </a:p>
          <a:p>
            <a:r>
              <a:rPr lang="en-US" dirty="0" smtClean="0"/>
              <a:t>P(red) = 15/20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= ¾ or 75%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84" y="3549854"/>
            <a:ext cx="4695848" cy="28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7577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</a:t>
            </a:r>
            <a:r>
              <a:rPr lang="en-US" b="1" dirty="0" smtClean="0"/>
              <a:t>theoretical probability </a:t>
            </a:r>
            <a:r>
              <a:rPr lang="en-US" dirty="0" smtClean="0"/>
              <a:t>of rolling a 5 on a die?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P(5) = </a:t>
            </a:r>
          </a:p>
          <a:p>
            <a:endParaRPr lang="en-US" dirty="0"/>
          </a:p>
          <a:p>
            <a:r>
              <a:rPr lang="en-US" dirty="0" smtClean="0"/>
              <a:t>In an experiment, you rolled a dice 25 times and rolled a 5 five times. What is your </a:t>
            </a:r>
            <a:r>
              <a:rPr lang="en-US" b="1" dirty="0" smtClean="0"/>
              <a:t>experimental probability?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EP =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14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 the higher number of trials you do, the closer the experimental probability will be to the theoretical probability.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36" y="3428999"/>
            <a:ext cx="7989724" cy="346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"Buying a lottery ticket today because you feel lucky", would be an example of using _________________</a:t>
            </a:r>
          </a:p>
          <a:p>
            <a:r>
              <a:rPr lang="en-US" dirty="0" smtClean="0"/>
              <a:t> This means the probability is based on emotional views and a strong personal opinion. Like basing probability on a hunch or a feeling.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65" y="5026530"/>
            <a:ext cx="3259580" cy="18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9 – Probability and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LAST math unit (and it’s a short one)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Probably will increase….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2153"/>
            <a:ext cx="914400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whether each decision is based on theoretical probability, experimental probability or subjective </a:t>
            </a:r>
            <a:r>
              <a:rPr lang="en-US" dirty="0" smtClean="0"/>
              <a:t>judgment.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Listening to a song you dislike on the radio because you feel the next song must be one of your </a:t>
            </a:r>
            <a:r>
              <a:rPr lang="en-US" dirty="0" err="1"/>
              <a:t>favourites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whether each decision is based on theoretical probability, experimental probability or subjective </a:t>
            </a:r>
            <a:r>
              <a:rPr lang="en-US" dirty="0" smtClean="0"/>
              <a:t>judgment. </a:t>
            </a:r>
          </a:p>
          <a:p>
            <a:endParaRPr lang="en-US" dirty="0"/>
          </a:p>
          <a:p>
            <a:r>
              <a:rPr lang="en-US" dirty="0"/>
              <a:t>It is </a:t>
            </a:r>
            <a:r>
              <a:rPr lang="en-US" dirty="0" err="1" smtClean="0"/>
              <a:t>Talita</a:t>
            </a:r>
            <a:r>
              <a:rPr lang="en-US" dirty="0" err="1" smtClean="0"/>
              <a:t>'s</a:t>
            </a:r>
            <a:r>
              <a:rPr lang="en-US" dirty="0" smtClean="0"/>
              <a:t> </a:t>
            </a:r>
            <a:r>
              <a:rPr lang="en-US" dirty="0"/>
              <a:t>experience that 4 out of 5 times, the prize in the cereal box is found at the bottom of the box. So she opens the cereal from the bottom.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whether each decision is based on theoretical probability, experimental probability or subjective </a:t>
            </a:r>
            <a:r>
              <a:rPr lang="en-US" dirty="0" err="1"/>
              <a:t>judgement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Jack </a:t>
            </a:r>
            <a:r>
              <a:rPr lang="en-US" dirty="0"/>
              <a:t>is rolling a die 8 times. So far he has rolled a "4" , 7 times in a row. He predicts the next roll will likely not be a 4 since each number has an equal chance of being rolled.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5884"/>
            <a:ext cx="8941923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Manipulating Data</a:t>
            </a:r>
          </a:p>
          <a:p>
            <a:pPr lvl="1"/>
            <a:r>
              <a:rPr lang="en-US" dirty="0" smtClean="0"/>
              <a:t>Statistics can be used to manipulate data in a way that best suits our own needs.</a:t>
            </a:r>
          </a:p>
          <a:p>
            <a:pPr lvl="1"/>
            <a:r>
              <a:rPr lang="en-US" dirty="0" smtClean="0"/>
              <a:t> It can be manipulated to give</a:t>
            </a:r>
          </a:p>
          <a:p>
            <a:pPr marL="457200" lvl="1" indent="0">
              <a:buNone/>
            </a:pPr>
            <a:r>
              <a:rPr lang="en-US" dirty="0" smtClean="0"/>
              <a:t>different results and </a:t>
            </a:r>
          </a:p>
          <a:p>
            <a:pPr marL="457200" lvl="1" indent="0">
              <a:buNone/>
            </a:pPr>
            <a:r>
              <a:rPr lang="en-US" dirty="0" smtClean="0"/>
              <a:t>support opposing views.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 careful when collecting</a:t>
            </a:r>
          </a:p>
          <a:p>
            <a:pPr marL="457200" lvl="1" indent="0">
              <a:buNone/>
            </a:pPr>
            <a:r>
              <a:rPr lang="en-US" dirty="0" smtClean="0"/>
              <a:t> and analyzing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772" y="3434412"/>
            <a:ext cx="4526304" cy="339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Henry </a:t>
            </a:r>
            <a:r>
              <a:rPr lang="en-US" dirty="0"/>
              <a:t>wants to learn how to snowboard but does not want to take lessons. His mother insists that </a:t>
            </a:r>
            <a:r>
              <a:rPr lang="en-US" dirty="0" smtClean="0"/>
              <a:t>Henry</a:t>
            </a:r>
            <a:r>
              <a:rPr lang="en-US" dirty="0" smtClean="0"/>
              <a:t> </a:t>
            </a:r>
            <a:r>
              <a:rPr lang="en-US" dirty="0"/>
              <a:t>take lessons. They find an article that claims:</a:t>
            </a:r>
            <a:br>
              <a:rPr lang="en-US" dirty="0"/>
            </a:br>
            <a:r>
              <a:rPr lang="en-US" dirty="0"/>
              <a:t>"68% of snowboarding injuries occur during beginner lessons." </a:t>
            </a:r>
            <a:endParaRPr lang="en-US" dirty="0" smtClean="0"/>
          </a:p>
          <a:p>
            <a:r>
              <a:rPr lang="en-US" b="1" dirty="0" smtClean="0"/>
              <a:t>Explain </a:t>
            </a:r>
            <a:r>
              <a:rPr lang="en-US" b="1" dirty="0"/>
              <a:t>how both </a:t>
            </a:r>
            <a:r>
              <a:rPr lang="en-US" b="1" dirty="0" smtClean="0"/>
              <a:t>Henry </a:t>
            </a:r>
            <a:r>
              <a:rPr lang="en-US" b="1" dirty="0"/>
              <a:t>and his mother can use this statistic to support their own opinion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this graph misleading?</a:t>
            </a:r>
          </a:p>
          <a:p>
            <a:endParaRPr lang="en-US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25" y="2577762"/>
            <a:ext cx="5205240" cy="42802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4957" y="6183885"/>
            <a:ext cx="375286" cy="511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Problems with Collecting Data: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Timing</a:t>
            </a:r>
            <a:r>
              <a:rPr lang="en-US" dirty="0" smtClean="0"/>
              <a:t> – when data are collected could affect results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Privacy</a:t>
            </a:r>
            <a:r>
              <a:rPr lang="en-US" dirty="0" smtClean="0"/>
              <a:t> – people may not want to share personal information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Cultural Sensitivity </a:t>
            </a:r>
            <a:r>
              <a:rPr lang="en-US" dirty="0" smtClean="0"/>
              <a:t>– the survey must not offend other cultures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Cost</a:t>
            </a:r>
            <a:r>
              <a:rPr lang="en-US" dirty="0" smtClean="0"/>
              <a:t> – cost of collecting data</a:t>
            </a:r>
          </a:p>
        </p:txBody>
      </p:sp>
    </p:spTree>
    <p:extLst>
      <p:ext uri="{BB962C8B-B14F-4D97-AF65-F5344CB8AC3E}">
        <p14:creationId xmlns:p14="http://schemas.microsoft.com/office/powerpoint/2010/main" val="13423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Problems with Collecting Data:</a:t>
            </a:r>
          </a:p>
          <a:p>
            <a:pPr marL="457200" lvl="1" indent="0">
              <a:buNone/>
            </a:pPr>
            <a:r>
              <a:rPr lang="en-US" b="1" dirty="0" smtClean="0"/>
              <a:t>5.  Time</a:t>
            </a:r>
            <a:r>
              <a:rPr lang="en-US" dirty="0" smtClean="0"/>
              <a:t> – the amount of time</a:t>
            </a:r>
          </a:p>
          <a:p>
            <a:pPr marL="457200" lvl="1" indent="0">
              <a:buNone/>
            </a:pPr>
            <a:r>
              <a:rPr lang="en-US" b="1" dirty="0" smtClean="0"/>
              <a:t>6.  Use of Language </a:t>
            </a:r>
            <a:r>
              <a:rPr lang="en-US" dirty="0" smtClean="0"/>
              <a:t>– leading questions</a:t>
            </a:r>
          </a:p>
          <a:p>
            <a:pPr marL="457200" lvl="1" indent="0">
              <a:buNone/>
            </a:pPr>
            <a:r>
              <a:rPr lang="en-US" b="1" dirty="0" smtClean="0"/>
              <a:t>7.  Bias</a:t>
            </a:r>
            <a:r>
              <a:rPr lang="en-US" dirty="0" smtClean="0"/>
              <a:t> – The question influences responses</a:t>
            </a:r>
          </a:p>
          <a:p>
            <a:pPr marL="457200" lvl="1" indent="0">
              <a:buNone/>
            </a:pPr>
            <a:r>
              <a:rPr lang="en-US" b="1" dirty="0" smtClean="0"/>
              <a:t>8. Ethic</a:t>
            </a:r>
            <a:r>
              <a:rPr lang="en-US" dirty="0" smtClean="0"/>
              <a:t>s – the data collected must not be used for other purposes, otherwise your actions are unethical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Sample vs. Population</a:t>
            </a:r>
          </a:p>
          <a:p>
            <a:pPr lvl="1"/>
            <a:r>
              <a:rPr lang="en-US" dirty="0" smtClean="0"/>
              <a:t>When a census is conducted, data are collected from all people or items in the population</a:t>
            </a:r>
          </a:p>
          <a:p>
            <a:pPr lvl="1"/>
            <a:r>
              <a:rPr lang="en-US" dirty="0" smtClean="0"/>
              <a:t>It is not always reasonable to census an entire population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When a population is too large</a:t>
            </a:r>
          </a:p>
          <a:p>
            <a:pPr marL="457200" lvl="1" indent="0">
              <a:buNone/>
            </a:pPr>
            <a:r>
              <a:rPr lang="en-US" dirty="0" smtClean="0"/>
              <a:t>It is necessary to collect a </a:t>
            </a:r>
          </a:p>
          <a:p>
            <a:pPr marL="457200" lvl="1" indent="0">
              <a:buNone/>
            </a:pPr>
            <a:r>
              <a:rPr lang="en-US" dirty="0" smtClean="0"/>
              <a:t>Representative portion of the </a:t>
            </a:r>
          </a:p>
          <a:p>
            <a:pPr marL="457200" lvl="1" indent="0">
              <a:buNone/>
            </a:pPr>
            <a:r>
              <a:rPr lang="en-US" dirty="0" smtClean="0"/>
              <a:t>Population – called a </a:t>
            </a:r>
            <a:r>
              <a:rPr lang="en-US" b="1" dirty="0" smtClean="0"/>
              <a:t>sample.</a:t>
            </a: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74" y="3883579"/>
            <a:ext cx="3084622" cy="251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Sample should represent the population</a:t>
            </a:r>
          </a:p>
          <a:p>
            <a:pPr marL="0" indent="0">
              <a:buNone/>
            </a:pPr>
            <a:r>
              <a:rPr lang="en-US" dirty="0" smtClean="0"/>
              <a:t>Size of sample should be considered</a:t>
            </a:r>
          </a:p>
          <a:p>
            <a:pPr marL="0" indent="0">
              <a:buNone/>
            </a:pPr>
            <a:r>
              <a:rPr lang="en-US" dirty="0" smtClean="0"/>
              <a:t>Selection should be random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143" y="3651250"/>
            <a:ext cx="3664857" cy="32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Probability </a:t>
            </a:r>
            <a:r>
              <a:rPr lang="en-US" dirty="0" smtClean="0"/>
              <a:t>refers to the likelihood that an event will occur. </a:t>
            </a:r>
          </a:p>
          <a:p>
            <a:r>
              <a:rPr lang="en-US" dirty="0" smtClean="0"/>
              <a:t>Flip a coin – 0.5 probability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Subjective judgment </a:t>
            </a:r>
            <a:r>
              <a:rPr lang="en-US" dirty="0" smtClean="0"/>
              <a:t>– despite probability you may feel strongly for heads/tails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754" y="2408200"/>
            <a:ext cx="2285302" cy="25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Selecting a Sample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Simple Random Sampling </a:t>
            </a:r>
          </a:p>
          <a:p>
            <a:r>
              <a:rPr lang="en-US" dirty="0"/>
              <a:t>Each member of the population has an equal chance of being chosen. </a:t>
            </a:r>
          </a:p>
          <a:p>
            <a:r>
              <a:rPr lang="en-US" i="1" dirty="0"/>
              <a:t>Example: The name of each student in the class is put into a hat and 5 names are drawn.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40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Selecting a Sample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1F497D"/>
                </a:solidFill>
              </a:rPr>
              <a:t>Systematic Sampling </a:t>
            </a:r>
          </a:p>
          <a:p>
            <a:r>
              <a:rPr lang="en-US" dirty="0"/>
              <a:t>Every n</a:t>
            </a:r>
            <a:r>
              <a:rPr lang="en-US" baseline="30000" dirty="0"/>
              <a:t>th</a:t>
            </a:r>
            <a:r>
              <a:rPr lang="en-US" dirty="0"/>
              <a:t> member of the population is chosen.</a:t>
            </a:r>
            <a:br>
              <a:rPr lang="en-US" dirty="0"/>
            </a:br>
            <a:r>
              <a:rPr lang="en-US" i="1" dirty="0"/>
              <a:t>Example: Every 10th name in the telephone directory is chosen.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64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Selecting a Sample</a:t>
            </a:r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>
                <a:solidFill>
                  <a:srgbClr val="1F497D"/>
                </a:solidFill>
              </a:rPr>
              <a:t>Cluster Sampling </a:t>
            </a:r>
          </a:p>
          <a:p>
            <a:r>
              <a:rPr lang="en-US" dirty="0"/>
              <a:t>The population is divided into groups and every member of one group is chosen. </a:t>
            </a:r>
          </a:p>
          <a:p>
            <a:r>
              <a:rPr lang="en-US" i="1" dirty="0"/>
              <a:t>Example: A school has five grade 9 classes. All students in one class are chosen.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43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Selecting a Sample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1F497D"/>
                </a:solidFill>
              </a:rPr>
              <a:t>Self-Selected Sampling </a:t>
            </a:r>
          </a:p>
          <a:p>
            <a:r>
              <a:rPr lang="en-US" dirty="0"/>
              <a:t>Members of the population volunteer to be chosen. </a:t>
            </a:r>
          </a:p>
          <a:p>
            <a:r>
              <a:rPr lang="en-US" i="1" dirty="0"/>
              <a:t>Examples: 40 students volunteer to take a survey about homework habits. NTV news has a question of the week. Viewers volunteer to phone in their answer.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75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Selecting a Sample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1F497D"/>
                </a:solidFill>
              </a:rPr>
              <a:t>Convenience Sampling </a:t>
            </a:r>
          </a:p>
          <a:p>
            <a:r>
              <a:rPr lang="en-US" dirty="0"/>
              <a:t>Members of the population who are convenient are chosen. </a:t>
            </a:r>
          </a:p>
          <a:p>
            <a:r>
              <a:rPr lang="en-US" i="1" dirty="0"/>
              <a:t>Example: The principal chooses the first 3 boys she sees to help her move chairs into the gym.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36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Selecting a Sample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1F497D"/>
                </a:solidFill>
              </a:rPr>
              <a:t>Stratified Random Sampling </a:t>
            </a:r>
          </a:p>
          <a:p>
            <a:r>
              <a:rPr lang="en-US" dirty="0"/>
              <a:t>Some members of each group of the population are randomly chosen. </a:t>
            </a:r>
          </a:p>
          <a:p>
            <a:r>
              <a:rPr lang="en-US" i="1" dirty="0"/>
              <a:t>Example: The school’s population is divided into grades and 20 students from each grade are chosen.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94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1300"/>
            <a:ext cx="9144000" cy="2953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 Practice  - Pages 458 – 460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ny 5 questions and check your answers!!!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refer to probability we are usually referring to theoretical probability. It is what we EXPECT will happen.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08400"/>
            <a:ext cx="8686800" cy="10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698" y="2012442"/>
            <a:ext cx="1744994" cy="1744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– what is the probability of rolling a number greater than 4?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The 2 </a:t>
            </a:r>
            <a:r>
              <a:rPr lang="en-US" dirty="0" err="1" smtClean="0"/>
              <a:t>favourable</a:t>
            </a:r>
            <a:r>
              <a:rPr lang="en-US" dirty="0" smtClean="0"/>
              <a:t> outcomes are 5 and 6</a:t>
            </a:r>
          </a:p>
          <a:p>
            <a:pPr lvl="1"/>
            <a:r>
              <a:rPr lang="en-US" dirty="0" smtClean="0"/>
              <a:t>There are 6 possible outcomes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Experimental Probability </a:t>
            </a:r>
            <a:r>
              <a:rPr lang="en-US" dirty="0" smtClean="0"/>
              <a:t>– the probability of an event calculated by experimental results</a:t>
            </a:r>
          </a:p>
          <a:p>
            <a:r>
              <a:rPr lang="en-US" dirty="0" smtClean="0"/>
              <a:t>Experimental and theoretical probability do not have to have the same outcomes.</a:t>
            </a:r>
          </a:p>
          <a:p>
            <a:endParaRPr lang="en-US" sz="2800" i="1" dirty="0"/>
          </a:p>
          <a:p>
            <a:r>
              <a:rPr lang="en-US" sz="2800" i="1" dirty="0" smtClean="0"/>
              <a:t>If you rolled a die 60 times, based on </a:t>
            </a:r>
            <a:r>
              <a:rPr lang="en-US" sz="2800" b="1" i="1" dirty="0" smtClean="0"/>
              <a:t>theoretical probability </a:t>
            </a:r>
            <a:r>
              <a:rPr lang="en-US" sz="2800" i="1" dirty="0" smtClean="0"/>
              <a:t>you expect it to land on 5 or 6 how many times?</a:t>
            </a:r>
          </a:p>
          <a:p>
            <a:r>
              <a:rPr lang="en-US" sz="2800" i="1" dirty="0"/>
              <a:t>I</a:t>
            </a:r>
            <a:r>
              <a:rPr lang="en-US" sz="2800" i="1" dirty="0" smtClean="0"/>
              <a:t>f you were to actually roll the dice 60 times your results may be different.</a:t>
            </a:r>
            <a:r>
              <a:rPr lang="en-US" sz="2800" b="1" i="1" dirty="0" smtClean="0"/>
              <a:t> Experimental probability.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4630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Theoretical: </a:t>
            </a:r>
            <a:r>
              <a:rPr lang="en-US" dirty="0" smtClean="0"/>
              <a:t>If you toss a coin ten times what is the probability it will land on heads?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Experimental: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40198"/>
              </p:ext>
            </p:extLst>
          </p:nvPr>
        </p:nvGraphicFramePr>
        <p:xfrm>
          <a:off x="616855" y="4136571"/>
          <a:ext cx="747485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7429"/>
                <a:gridCol w="373742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2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 when we make a decision, we take certain things for granted. When we do this we make </a:t>
            </a:r>
            <a:r>
              <a:rPr lang="en-US" b="1" dirty="0" smtClean="0"/>
              <a:t>assumptions.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9 – Probability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health magazine claims that people who exercise 3 times per week </a:t>
            </a:r>
            <a:r>
              <a:rPr lang="en-US" dirty="0" smtClean="0"/>
              <a:t>for an </a:t>
            </a:r>
            <a:r>
              <a:rPr lang="en-US" dirty="0"/>
              <a:t>hour reduce their risk of heart disease by 40%. </a:t>
            </a:r>
            <a:r>
              <a:rPr lang="en-US" dirty="0" smtClean="0"/>
              <a:t>Jaedyn </a:t>
            </a:r>
            <a:r>
              <a:rPr lang="en-US" dirty="0"/>
              <a:t>plays soccer 3 times a week so she thinks she has reduced her risk of </a:t>
            </a:r>
            <a:r>
              <a:rPr lang="en-US" dirty="0" smtClean="0"/>
              <a:t>heart </a:t>
            </a:r>
            <a:r>
              <a:rPr lang="en-US" dirty="0"/>
              <a:t>disease by 40%.</a:t>
            </a:r>
          </a:p>
          <a:p>
            <a:endParaRPr lang="en-US" dirty="0" smtClean="0"/>
          </a:p>
          <a:p>
            <a:r>
              <a:rPr lang="en-US" dirty="0" smtClean="0"/>
              <a:t>A – What assumptions is </a:t>
            </a:r>
            <a:r>
              <a:rPr lang="en-US" dirty="0" smtClean="0"/>
              <a:t>Jaedyn </a:t>
            </a:r>
            <a:r>
              <a:rPr lang="en-US" dirty="0" smtClean="0"/>
              <a:t>making?</a:t>
            </a:r>
          </a:p>
          <a:p>
            <a:r>
              <a:rPr lang="en-US" dirty="0" smtClean="0"/>
              <a:t>B – How might the outcome change if assumptions change?</a:t>
            </a:r>
          </a:p>
        </p:txBody>
      </p:sp>
    </p:spTree>
    <p:extLst>
      <p:ext uri="{BB962C8B-B14F-4D97-AF65-F5344CB8AC3E}">
        <p14:creationId xmlns:p14="http://schemas.microsoft.com/office/powerpoint/2010/main" val="20030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1866</Words>
  <Application>Microsoft Office PowerPoint</Application>
  <PresentationFormat>On-screen Show (4:3)</PresentationFormat>
  <Paragraphs>229</Paragraphs>
  <Slides>36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Math 9 – Unit 9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  <vt:lpstr>Unit 9 – Probability and Statistics</vt:lpstr>
    </vt:vector>
  </TitlesOfParts>
  <Company>Calgary Board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9 – Unit 9</dc:title>
  <dc:creator>CBE CBE</dc:creator>
  <cp:lastModifiedBy>Katrina A Watson</cp:lastModifiedBy>
  <cp:revision>14</cp:revision>
  <dcterms:created xsi:type="dcterms:W3CDTF">2016-05-31T15:09:47Z</dcterms:created>
  <dcterms:modified xsi:type="dcterms:W3CDTF">2017-06-13T18:55:46Z</dcterms:modified>
</cp:coreProperties>
</file>